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81" r:id="rId2"/>
  </p:sldMasterIdLst>
  <p:sldIdLst>
    <p:sldId id="256" r:id="rId3"/>
    <p:sldId id="265" r:id="rId4"/>
    <p:sldId id="257" r:id="rId5"/>
    <p:sldId id="259" r:id="rId6"/>
    <p:sldId id="270" r:id="rId7"/>
    <p:sldId id="271" r:id="rId8"/>
    <p:sldId id="272" r:id="rId9"/>
    <p:sldId id="277" r:id="rId10"/>
    <p:sldId id="275" r:id="rId11"/>
    <p:sldId id="278" r:id="rId12"/>
    <p:sldId id="296" r:id="rId13"/>
    <p:sldId id="279" r:id="rId14"/>
    <p:sldId id="280" r:id="rId15"/>
    <p:sldId id="282" r:id="rId16"/>
    <p:sldId id="281" r:id="rId17"/>
    <p:sldId id="283" r:id="rId18"/>
    <p:sldId id="284" r:id="rId19"/>
    <p:sldId id="286" r:id="rId20"/>
    <p:sldId id="285" r:id="rId21"/>
    <p:sldId id="288" r:id="rId22"/>
    <p:sldId id="290" r:id="rId23"/>
    <p:sldId id="291" r:id="rId24"/>
    <p:sldId id="293" r:id="rId25"/>
    <p:sldId id="294" r:id="rId26"/>
    <p:sldId id="295" r:id="rId27"/>
    <p:sldId id="261" r:id="rId28"/>
  </p:sldIdLst>
  <p:sldSz cx="12192000" cy="6858000"/>
  <p:notesSz cx="6858000" cy="9144000"/>
  <p:embeddedFontLst>
    <p:embeddedFont>
      <p:font typeface="Barlow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  <p:embeddedFont>
      <p:font typeface="K2D" panose="020B0604020202020204" charset="-34"/>
      <p:regular r:id="rId40"/>
      <p:bold r:id="rId41"/>
      <p:italic r:id="rId42"/>
      <p:boldItalic r:id="rId43"/>
    </p:embeddedFont>
    <p:embeddedFont>
      <p:font typeface="Readex Pro" panose="020B0604020202020204" charset="-78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EF"/>
    <a:srgbClr val="1F5CAA"/>
    <a:srgbClr val="CCFFFF"/>
    <a:srgbClr val="FFFFFF"/>
    <a:srgbClr val="27ACE3"/>
    <a:srgbClr val="1F5CA9"/>
    <a:srgbClr val="F2F2F2"/>
    <a:srgbClr val="000000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50" d="100"/>
          <a:sy n="50" d="100"/>
        </p:scale>
        <p:origin x="1723" y="77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25DD23-FF6A-4754-819D-D69F7F345A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A694A2-6670-4D52-BD2A-90011DB62324}">
      <dgm:prSet phldrT="[Text]" custT="1"/>
      <dgm:spPr/>
      <dgm:t>
        <a:bodyPr/>
        <a:lstStyle/>
        <a:p>
          <a:r>
            <a:rPr lang="en-US" sz="2500">
              <a:latin typeface="Readex Pro" panose="020B0604020202020204" charset="-78"/>
              <a:cs typeface="Readex Pro" panose="020B0604020202020204" charset="-78"/>
            </a:rPr>
            <a:t>Chuẩn hóa hình ảnh</a:t>
          </a:r>
        </a:p>
      </dgm:t>
    </dgm:pt>
    <dgm:pt modelId="{E53728A9-5D93-41CC-81B6-8FF6F7202121}" type="parTrans" cxnId="{73BB653B-5334-4B2E-A797-F275095DE4F7}">
      <dgm:prSet/>
      <dgm:spPr/>
      <dgm:t>
        <a:bodyPr/>
        <a:lstStyle/>
        <a:p>
          <a:endParaRPr lang="en-US"/>
        </a:p>
      </dgm:t>
    </dgm:pt>
    <dgm:pt modelId="{646F26BC-C04A-49D1-AA89-73BC22B360D7}" type="sibTrans" cxnId="{73BB653B-5334-4B2E-A797-F275095DE4F7}">
      <dgm:prSet/>
      <dgm:spPr/>
      <dgm:t>
        <a:bodyPr/>
        <a:lstStyle/>
        <a:p>
          <a:endParaRPr lang="en-US"/>
        </a:p>
      </dgm:t>
    </dgm:pt>
    <dgm:pt modelId="{2B84AABE-6E77-4EF0-BD48-26F127F1DB3B}">
      <dgm:prSet phldrT="[Text]" custT="1"/>
      <dgm:spPr/>
      <dgm:t>
        <a:bodyPr/>
        <a:lstStyle/>
        <a:p>
          <a:pPr>
            <a:buNone/>
          </a:pPr>
          <a:r>
            <a:rPr lang="en-US" sz="2000">
              <a:latin typeface="Readex Pro" panose="020B0604020202020204" charset="-78"/>
              <a:cs typeface="Readex Pro" panose="020B0604020202020204" charset="-78"/>
            </a:rPr>
            <a:t>	Đưa các giá trị pixel trong hình ảnh về phạm vi [0,1]</a:t>
          </a:r>
        </a:p>
      </dgm:t>
    </dgm:pt>
    <dgm:pt modelId="{B19EE257-4516-4246-9AC4-0A33C7163940}" type="parTrans" cxnId="{E3F73541-AF91-43CA-8DC2-734FBA701D9C}">
      <dgm:prSet/>
      <dgm:spPr/>
      <dgm:t>
        <a:bodyPr/>
        <a:lstStyle/>
        <a:p>
          <a:endParaRPr lang="en-US"/>
        </a:p>
      </dgm:t>
    </dgm:pt>
    <dgm:pt modelId="{8CDA5DFB-DED1-4BA1-9BCD-33EC47D67C06}" type="sibTrans" cxnId="{E3F73541-AF91-43CA-8DC2-734FBA701D9C}">
      <dgm:prSet/>
      <dgm:spPr/>
      <dgm:t>
        <a:bodyPr/>
        <a:lstStyle/>
        <a:p>
          <a:endParaRPr lang="en-US"/>
        </a:p>
      </dgm:t>
    </dgm:pt>
    <dgm:pt modelId="{D2B8F5D5-B856-44C7-BAE0-E103F92FAC4B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95250" tIns="95250" rIns="95250" bIns="95250" numCol="1" spcCol="1270" anchor="ctr" anchorCtr="0"/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white"/>
              </a:solidFill>
              <a:latin typeface="Readex Pro" panose="020B0604020202020204" charset="-78"/>
              <a:ea typeface="+mn-ea"/>
              <a:cs typeface="Readex Pro" panose="020B0604020202020204" charset="-78"/>
            </a:rPr>
            <a:t>Thay đổi kích thước</a:t>
          </a:r>
        </a:p>
      </dgm:t>
    </dgm:pt>
    <dgm:pt modelId="{EFD01BA7-4DBD-49C4-AB39-661F3A6910FD}" type="parTrans" cxnId="{1090A832-6BFB-4D03-ADD7-11F489E51605}">
      <dgm:prSet/>
      <dgm:spPr/>
      <dgm:t>
        <a:bodyPr/>
        <a:lstStyle/>
        <a:p>
          <a:endParaRPr lang="en-US"/>
        </a:p>
      </dgm:t>
    </dgm:pt>
    <dgm:pt modelId="{EDD95D37-A8AD-427A-8495-81F2321D624B}" type="sibTrans" cxnId="{1090A832-6BFB-4D03-ADD7-11F489E51605}">
      <dgm:prSet/>
      <dgm:spPr/>
      <dgm:t>
        <a:bodyPr/>
        <a:lstStyle/>
        <a:p>
          <a:endParaRPr lang="en-US"/>
        </a:p>
      </dgm:t>
    </dgm:pt>
    <dgm:pt modelId="{BA7FA6CB-057F-40B1-B909-C1AB23A60B46}">
      <dgm:prSet phldrT="[Text]" custT="1"/>
      <dgm:spPr/>
      <dgm:t>
        <a:bodyPr/>
        <a:lstStyle/>
        <a:p>
          <a:pPr>
            <a:buNone/>
          </a:pPr>
          <a:r>
            <a:rPr lang="en-US" sz="2000">
              <a:latin typeface="Readex Pro" panose="020B0604020202020204" charset="-78"/>
              <a:cs typeface="Readex Pro" panose="020B0604020202020204" charset="-78"/>
            </a:rPr>
            <a:t>	Thay đổi kích thức hình ảnh về 512x512 bằng phương pháp nội suy song tuyến tính (bilinear interpolation)</a:t>
          </a:r>
        </a:p>
      </dgm:t>
    </dgm:pt>
    <dgm:pt modelId="{17A1D77E-7A52-4C84-873B-14F3854DD90F}" type="parTrans" cxnId="{D758A292-240F-4701-9876-BA969062A196}">
      <dgm:prSet/>
      <dgm:spPr/>
      <dgm:t>
        <a:bodyPr/>
        <a:lstStyle/>
        <a:p>
          <a:endParaRPr lang="en-US"/>
        </a:p>
      </dgm:t>
    </dgm:pt>
    <dgm:pt modelId="{B91D11CB-F1BC-46C0-B52D-A92E3E92FB8B}" type="sibTrans" cxnId="{D758A292-240F-4701-9876-BA969062A196}">
      <dgm:prSet/>
      <dgm:spPr/>
      <dgm:t>
        <a:bodyPr/>
        <a:lstStyle/>
        <a:p>
          <a:endParaRPr lang="en-US"/>
        </a:p>
      </dgm:t>
    </dgm:pt>
    <dgm:pt modelId="{185A81F0-AA56-4990-8F66-7EAE8E6BDEA6}">
      <dgm:prSet phldrT="[Text]" custT="1"/>
      <dgm:spPr/>
      <dgm:t>
        <a:bodyPr/>
        <a:lstStyle/>
        <a:p>
          <a:pPr>
            <a:buNone/>
          </a:pPr>
          <a:endParaRPr lang="en-US" sz="2000">
            <a:latin typeface="Readex Pro" panose="020B0604020202020204" charset="-78"/>
            <a:cs typeface="Readex Pro" panose="020B0604020202020204" charset="-78"/>
          </a:endParaRPr>
        </a:p>
      </dgm:t>
    </dgm:pt>
    <dgm:pt modelId="{E053076F-6ADA-43E1-9349-10AC0759F575}" type="parTrans" cxnId="{2A955D60-80ED-4312-A3DC-B14CD61DC5F8}">
      <dgm:prSet/>
      <dgm:spPr/>
      <dgm:t>
        <a:bodyPr/>
        <a:lstStyle/>
        <a:p>
          <a:endParaRPr lang="en-US"/>
        </a:p>
      </dgm:t>
    </dgm:pt>
    <dgm:pt modelId="{32359875-D322-4102-B74B-BFB82B2EC1AB}" type="sibTrans" cxnId="{2A955D60-80ED-4312-A3DC-B14CD61DC5F8}">
      <dgm:prSet/>
      <dgm:spPr/>
      <dgm:t>
        <a:bodyPr/>
        <a:lstStyle/>
        <a:p>
          <a:endParaRPr lang="en-US"/>
        </a:p>
      </dgm:t>
    </dgm:pt>
    <dgm:pt modelId="{D4C7B906-0381-4F70-B92D-D574AAD35EE4}" type="pres">
      <dgm:prSet presAssocID="{1725DD23-FF6A-4754-819D-D69F7F345A7C}" presName="linear" presStyleCnt="0">
        <dgm:presLayoutVars>
          <dgm:animLvl val="lvl"/>
          <dgm:resizeHandles val="exact"/>
        </dgm:presLayoutVars>
      </dgm:prSet>
      <dgm:spPr/>
    </dgm:pt>
    <dgm:pt modelId="{C185ABBB-C024-476A-8CA2-BBF7B17B5CCA}" type="pres">
      <dgm:prSet presAssocID="{EBA694A2-6670-4D52-BD2A-90011DB6232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8EE50A8-CC8B-4755-848D-E1B102533A93}" type="pres">
      <dgm:prSet presAssocID="{EBA694A2-6670-4D52-BD2A-90011DB62324}" presName="childText" presStyleLbl="revTx" presStyleIdx="0" presStyleCnt="2">
        <dgm:presLayoutVars>
          <dgm:bulletEnabled val="1"/>
        </dgm:presLayoutVars>
      </dgm:prSet>
      <dgm:spPr/>
    </dgm:pt>
    <dgm:pt modelId="{8FA08440-CC32-433F-B3A5-A51E8906BA81}" type="pres">
      <dgm:prSet presAssocID="{D2B8F5D5-B856-44C7-BAE0-E103F92FAC4B}" presName="parentText" presStyleLbl="node1" presStyleIdx="1" presStyleCnt="2">
        <dgm:presLayoutVars>
          <dgm:chMax val="0"/>
          <dgm:bulletEnabled val="1"/>
        </dgm:presLayoutVars>
      </dgm:prSet>
      <dgm:spPr>
        <a:xfrm>
          <a:off x="0" y="1661707"/>
          <a:ext cx="4834965" cy="959400"/>
        </a:xfrm>
        <a:prstGeom prst="roundRect">
          <a:avLst/>
        </a:prstGeom>
      </dgm:spPr>
    </dgm:pt>
    <dgm:pt modelId="{220A4925-751A-4AFF-8B3C-6668D0DEA925}" type="pres">
      <dgm:prSet presAssocID="{D2B8F5D5-B856-44C7-BAE0-E103F92FAC4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090A832-6BFB-4D03-ADD7-11F489E51605}" srcId="{1725DD23-FF6A-4754-819D-D69F7F345A7C}" destId="{D2B8F5D5-B856-44C7-BAE0-E103F92FAC4B}" srcOrd="1" destOrd="0" parTransId="{EFD01BA7-4DBD-49C4-AB39-661F3A6910FD}" sibTransId="{EDD95D37-A8AD-427A-8495-81F2321D624B}"/>
    <dgm:cxn modelId="{73BB653B-5334-4B2E-A797-F275095DE4F7}" srcId="{1725DD23-FF6A-4754-819D-D69F7F345A7C}" destId="{EBA694A2-6670-4D52-BD2A-90011DB62324}" srcOrd="0" destOrd="0" parTransId="{E53728A9-5D93-41CC-81B6-8FF6F7202121}" sibTransId="{646F26BC-C04A-49D1-AA89-73BC22B360D7}"/>
    <dgm:cxn modelId="{2A955D60-80ED-4312-A3DC-B14CD61DC5F8}" srcId="{EBA694A2-6670-4D52-BD2A-90011DB62324}" destId="{185A81F0-AA56-4990-8F66-7EAE8E6BDEA6}" srcOrd="1" destOrd="0" parTransId="{E053076F-6ADA-43E1-9349-10AC0759F575}" sibTransId="{32359875-D322-4102-B74B-BFB82B2EC1AB}"/>
    <dgm:cxn modelId="{E3F73541-AF91-43CA-8DC2-734FBA701D9C}" srcId="{EBA694A2-6670-4D52-BD2A-90011DB62324}" destId="{2B84AABE-6E77-4EF0-BD48-26F127F1DB3B}" srcOrd="0" destOrd="0" parTransId="{B19EE257-4516-4246-9AC4-0A33C7163940}" sibTransId="{8CDA5DFB-DED1-4BA1-9BCD-33EC47D67C06}"/>
    <dgm:cxn modelId="{F0A34259-3DA9-426E-BA00-C441E56D6587}" type="presOf" srcId="{D2B8F5D5-B856-44C7-BAE0-E103F92FAC4B}" destId="{8FA08440-CC32-433F-B3A5-A51E8906BA81}" srcOrd="0" destOrd="0" presId="urn:microsoft.com/office/officeart/2005/8/layout/vList2"/>
    <dgm:cxn modelId="{80D2487C-2A4B-4089-B7D1-50E106340953}" type="presOf" srcId="{2B84AABE-6E77-4EF0-BD48-26F127F1DB3B}" destId="{E8EE50A8-CC8B-4755-848D-E1B102533A93}" srcOrd="0" destOrd="0" presId="urn:microsoft.com/office/officeart/2005/8/layout/vList2"/>
    <dgm:cxn modelId="{7D4F9489-1B1D-42D4-A98D-FBE814F1EE3A}" type="presOf" srcId="{185A81F0-AA56-4990-8F66-7EAE8E6BDEA6}" destId="{E8EE50A8-CC8B-4755-848D-E1B102533A93}" srcOrd="0" destOrd="1" presId="urn:microsoft.com/office/officeart/2005/8/layout/vList2"/>
    <dgm:cxn modelId="{D758A292-240F-4701-9876-BA969062A196}" srcId="{D2B8F5D5-B856-44C7-BAE0-E103F92FAC4B}" destId="{BA7FA6CB-057F-40B1-B909-C1AB23A60B46}" srcOrd="0" destOrd="0" parTransId="{17A1D77E-7A52-4C84-873B-14F3854DD90F}" sibTransId="{B91D11CB-F1BC-46C0-B52D-A92E3E92FB8B}"/>
    <dgm:cxn modelId="{DE1A789D-3BF2-4249-AC20-212CFF327594}" type="presOf" srcId="{BA7FA6CB-057F-40B1-B909-C1AB23A60B46}" destId="{220A4925-751A-4AFF-8B3C-6668D0DEA925}" srcOrd="0" destOrd="0" presId="urn:microsoft.com/office/officeart/2005/8/layout/vList2"/>
    <dgm:cxn modelId="{723462B4-C229-407B-88F3-BA246D9B9F14}" type="presOf" srcId="{EBA694A2-6670-4D52-BD2A-90011DB62324}" destId="{C185ABBB-C024-476A-8CA2-BBF7B17B5CCA}" srcOrd="0" destOrd="0" presId="urn:microsoft.com/office/officeart/2005/8/layout/vList2"/>
    <dgm:cxn modelId="{1F67DDBD-DD2D-432D-A145-747415D7CD45}" type="presOf" srcId="{1725DD23-FF6A-4754-819D-D69F7F345A7C}" destId="{D4C7B906-0381-4F70-B92D-D574AAD35EE4}" srcOrd="0" destOrd="0" presId="urn:microsoft.com/office/officeart/2005/8/layout/vList2"/>
    <dgm:cxn modelId="{B34C8A7F-BF29-4451-BA7B-AF4A8B05358F}" type="presParOf" srcId="{D4C7B906-0381-4F70-B92D-D574AAD35EE4}" destId="{C185ABBB-C024-476A-8CA2-BBF7B17B5CCA}" srcOrd="0" destOrd="0" presId="urn:microsoft.com/office/officeart/2005/8/layout/vList2"/>
    <dgm:cxn modelId="{9F808965-F26A-4175-8580-5FAAA4660884}" type="presParOf" srcId="{D4C7B906-0381-4F70-B92D-D574AAD35EE4}" destId="{E8EE50A8-CC8B-4755-848D-E1B102533A93}" srcOrd="1" destOrd="0" presId="urn:microsoft.com/office/officeart/2005/8/layout/vList2"/>
    <dgm:cxn modelId="{758425CB-9D9E-4603-A05C-2EF7025D98E8}" type="presParOf" srcId="{D4C7B906-0381-4F70-B92D-D574AAD35EE4}" destId="{8FA08440-CC32-433F-B3A5-A51E8906BA81}" srcOrd="2" destOrd="0" presId="urn:microsoft.com/office/officeart/2005/8/layout/vList2"/>
    <dgm:cxn modelId="{25C3854D-7ACA-4B9A-A6CB-2463518C4012}" type="presParOf" srcId="{D4C7B906-0381-4F70-B92D-D574AAD35EE4}" destId="{220A4925-751A-4AFF-8B3C-6668D0DEA9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32ADA9-3BB6-4E37-BBD1-AF319A97660F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4DC4860-282F-428B-9CED-831DFF5212AF}">
      <dgm:prSet phldrT="[Text]"/>
      <dgm:spPr/>
      <dgm:t>
        <a:bodyPr/>
        <a:lstStyle/>
        <a:p>
          <a:r>
            <a:rPr lang="en-US">
              <a:solidFill>
                <a:schemeClr val="accent1">
                  <a:lumMod val="50000"/>
                </a:schemeClr>
              </a:solidFill>
            </a:rPr>
            <a:t>Phát triển từ UNet</a:t>
          </a:r>
        </a:p>
      </dgm:t>
    </dgm:pt>
    <dgm:pt modelId="{5B04D3BD-90F0-45B4-BF37-EA180D9246D0}" type="parTrans" cxnId="{BF1FC601-B7CC-4CB1-BB50-AF23D4F3133B}">
      <dgm:prSet/>
      <dgm:spPr/>
      <dgm:t>
        <a:bodyPr/>
        <a:lstStyle/>
        <a:p>
          <a:endParaRPr lang="en-US"/>
        </a:p>
      </dgm:t>
    </dgm:pt>
    <dgm:pt modelId="{91BB21E3-2FFF-4AFE-AA10-8D8582776C5C}" type="sibTrans" cxnId="{BF1FC601-B7CC-4CB1-BB50-AF23D4F3133B}">
      <dgm:prSet/>
      <dgm:spPr/>
      <dgm:t>
        <a:bodyPr/>
        <a:lstStyle/>
        <a:p>
          <a:endParaRPr lang="en-US">
            <a:solidFill>
              <a:schemeClr val="accent1">
                <a:lumMod val="50000"/>
              </a:schemeClr>
            </a:solidFill>
          </a:endParaRPr>
        </a:p>
      </dgm:t>
    </dgm:pt>
    <dgm:pt modelId="{F28C8446-E0C6-4E9C-A5E9-6686BAD93C8A}">
      <dgm:prSet phldrT="[Text]"/>
      <dgm:spPr/>
      <dgm:t>
        <a:bodyPr/>
        <a:lstStyle/>
        <a:p>
          <a:r>
            <a:rPr lang="en-US">
              <a:solidFill>
                <a:schemeClr val="accent1">
                  <a:lumMod val="50000"/>
                </a:schemeClr>
              </a:solidFill>
            </a:rPr>
            <a:t>Bổ sung các kết nối bỏ qua toàn diện</a:t>
          </a:r>
        </a:p>
      </dgm:t>
    </dgm:pt>
    <dgm:pt modelId="{FBA2789A-082E-4148-AB5E-CA2E440CD03B}" type="parTrans" cxnId="{65D0BB52-C074-4E1A-B518-5AA2485E5EBE}">
      <dgm:prSet/>
      <dgm:spPr/>
      <dgm:t>
        <a:bodyPr/>
        <a:lstStyle/>
        <a:p>
          <a:endParaRPr lang="en-US"/>
        </a:p>
      </dgm:t>
    </dgm:pt>
    <dgm:pt modelId="{AFB78067-AD27-4B6A-A13E-F927A06D5662}" type="sibTrans" cxnId="{65D0BB52-C074-4E1A-B518-5AA2485E5EBE}">
      <dgm:prSet/>
      <dgm:spPr/>
      <dgm:t>
        <a:bodyPr/>
        <a:lstStyle/>
        <a:p>
          <a:endParaRPr lang="en-US"/>
        </a:p>
      </dgm:t>
    </dgm:pt>
    <dgm:pt modelId="{2E8B15BE-4256-4DFA-99A8-A503E98B4DB9}">
      <dgm:prSet phldrT="[Text]"/>
      <dgm:spPr/>
      <dgm:t>
        <a:bodyPr/>
        <a:lstStyle/>
        <a:p>
          <a:r>
            <a:rPr lang="en-US">
              <a:solidFill>
                <a:schemeClr val="accent1">
                  <a:lumMod val="50000"/>
                </a:schemeClr>
              </a:solidFill>
            </a:rPr>
            <a:t>Nắm bắt các đặc điểm chi tiết và thông tin ngữ nghĩa thô</a:t>
          </a:r>
        </a:p>
      </dgm:t>
    </dgm:pt>
    <dgm:pt modelId="{35421079-EDA4-46AC-8760-45117332671B}" type="parTrans" cxnId="{B32665A5-EF20-46E9-8D7B-7838A9DBE671}">
      <dgm:prSet/>
      <dgm:spPr/>
      <dgm:t>
        <a:bodyPr/>
        <a:lstStyle/>
        <a:p>
          <a:endParaRPr lang="en-US"/>
        </a:p>
      </dgm:t>
    </dgm:pt>
    <dgm:pt modelId="{CDC236BA-22DF-4890-90E6-7E1B10F068CA}" type="sibTrans" cxnId="{B32665A5-EF20-46E9-8D7B-7838A9DBE671}">
      <dgm:prSet/>
      <dgm:spPr/>
      <dgm:t>
        <a:bodyPr/>
        <a:lstStyle/>
        <a:p>
          <a:endParaRPr lang="en-US"/>
        </a:p>
      </dgm:t>
    </dgm:pt>
    <dgm:pt modelId="{F952FB72-69DF-4ABA-9F55-65D6C8D0030B}">
      <dgm:prSet phldrT="[Text]"/>
      <dgm:spPr/>
      <dgm:t>
        <a:bodyPr/>
        <a:lstStyle/>
        <a:p>
          <a:r>
            <a:rPr lang="en-US">
              <a:solidFill>
                <a:schemeClr val="accent1">
                  <a:lumMod val="50000"/>
                </a:schemeClr>
              </a:solidFill>
            </a:rPr>
            <a:t>Giảm số lượng tham số mạng so với hai phiên bản trước</a:t>
          </a:r>
        </a:p>
      </dgm:t>
    </dgm:pt>
    <dgm:pt modelId="{59F0E23F-3A07-4E8E-81B9-6005EC434ACA}" type="parTrans" cxnId="{CDCD95CA-9267-443A-9C55-D1A122C79507}">
      <dgm:prSet/>
      <dgm:spPr/>
      <dgm:t>
        <a:bodyPr/>
        <a:lstStyle/>
        <a:p>
          <a:endParaRPr lang="en-US"/>
        </a:p>
      </dgm:t>
    </dgm:pt>
    <dgm:pt modelId="{A906ABB1-43A9-42F1-8014-38CC10517A38}" type="sibTrans" cxnId="{CDCD95CA-9267-443A-9C55-D1A122C79507}">
      <dgm:prSet/>
      <dgm:spPr/>
      <dgm:t>
        <a:bodyPr/>
        <a:lstStyle/>
        <a:p>
          <a:endParaRPr lang="en-US"/>
        </a:p>
      </dgm:t>
    </dgm:pt>
    <dgm:pt modelId="{19DDFBFF-7427-45CE-9BD0-ECFBA494D17B}">
      <dgm:prSet phldrT="[Text]"/>
      <dgm:spPr/>
      <dgm:t>
        <a:bodyPr/>
        <a:lstStyle/>
        <a:p>
          <a:r>
            <a:rPr lang="en-US">
              <a:solidFill>
                <a:schemeClr val="accent1">
                  <a:lumMod val="50000"/>
                </a:schemeClr>
              </a:solidFill>
            </a:rPr>
            <a:t>Kết nối bộ mã hóa và giải mã ở các quy mô khác nhau</a:t>
          </a:r>
        </a:p>
      </dgm:t>
    </dgm:pt>
    <dgm:pt modelId="{08FFF996-69F7-422D-A4F5-5EB428140C5B}" type="parTrans" cxnId="{E9206C8F-5A55-4E1E-A8CE-3B4E7DCE7DC6}">
      <dgm:prSet/>
      <dgm:spPr/>
      <dgm:t>
        <a:bodyPr/>
        <a:lstStyle/>
        <a:p>
          <a:endParaRPr lang="en-US"/>
        </a:p>
      </dgm:t>
    </dgm:pt>
    <dgm:pt modelId="{C0D96E1F-A004-46DB-87B4-A770569B8CFD}" type="sibTrans" cxnId="{E9206C8F-5A55-4E1E-A8CE-3B4E7DCE7DC6}">
      <dgm:prSet/>
      <dgm:spPr/>
      <dgm:t>
        <a:bodyPr/>
        <a:lstStyle/>
        <a:p>
          <a:endParaRPr lang="en-US"/>
        </a:p>
      </dgm:t>
    </dgm:pt>
    <dgm:pt modelId="{FF00A9C5-2781-4DBE-BD37-A968C0B05258}">
      <dgm:prSet phldrT="[Text]"/>
      <dgm:spPr/>
      <dgm:t>
        <a:bodyPr/>
        <a:lstStyle/>
        <a:p>
          <a:r>
            <a:rPr lang="en-US">
              <a:solidFill>
                <a:schemeClr val="accent1">
                  <a:lumMod val="50000"/>
                </a:schemeClr>
              </a:solidFill>
            </a:rPr>
            <a:t>Đạt hiệu quả cao trong nhiệm vụ phân đoạn hình ảnh</a:t>
          </a:r>
        </a:p>
      </dgm:t>
    </dgm:pt>
    <dgm:pt modelId="{4AAC4364-A652-4621-BC05-99B3984C640A}" type="parTrans" cxnId="{768E4808-6A02-4DBC-8A0C-461E371D492F}">
      <dgm:prSet/>
      <dgm:spPr/>
      <dgm:t>
        <a:bodyPr/>
        <a:lstStyle/>
        <a:p>
          <a:endParaRPr lang="en-US"/>
        </a:p>
      </dgm:t>
    </dgm:pt>
    <dgm:pt modelId="{946942B9-218A-47AB-8734-A996741B0F6C}" type="sibTrans" cxnId="{768E4808-6A02-4DBC-8A0C-461E371D492F}">
      <dgm:prSet/>
      <dgm:spPr/>
      <dgm:t>
        <a:bodyPr/>
        <a:lstStyle/>
        <a:p>
          <a:endParaRPr lang="en-US"/>
        </a:p>
      </dgm:t>
    </dgm:pt>
    <dgm:pt modelId="{7D491415-A61C-458F-B37D-09AC9FF84CEA}" type="pres">
      <dgm:prSet presAssocID="{C032ADA9-3BB6-4E37-BBD1-AF319A97660F}" presName="Name0" presStyleCnt="0">
        <dgm:presLayoutVars>
          <dgm:chMax val="7"/>
          <dgm:chPref val="7"/>
          <dgm:dir/>
        </dgm:presLayoutVars>
      </dgm:prSet>
      <dgm:spPr/>
    </dgm:pt>
    <dgm:pt modelId="{65A38617-E490-4BDF-AAD1-0EFB0299C437}" type="pres">
      <dgm:prSet presAssocID="{C032ADA9-3BB6-4E37-BBD1-AF319A97660F}" presName="Name1" presStyleCnt="0"/>
      <dgm:spPr/>
    </dgm:pt>
    <dgm:pt modelId="{9C5497E9-DB03-431B-91A4-CA29E19E6594}" type="pres">
      <dgm:prSet presAssocID="{C032ADA9-3BB6-4E37-BBD1-AF319A97660F}" presName="cycle" presStyleCnt="0"/>
      <dgm:spPr/>
    </dgm:pt>
    <dgm:pt modelId="{22438B09-A398-40CB-BA59-08513A0D3B72}" type="pres">
      <dgm:prSet presAssocID="{C032ADA9-3BB6-4E37-BBD1-AF319A97660F}" presName="srcNode" presStyleLbl="node1" presStyleIdx="0" presStyleCnt="6"/>
      <dgm:spPr/>
    </dgm:pt>
    <dgm:pt modelId="{9106C80E-9959-4F53-B174-6B467E45B389}" type="pres">
      <dgm:prSet presAssocID="{C032ADA9-3BB6-4E37-BBD1-AF319A97660F}" presName="conn" presStyleLbl="parChTrans1D2" presStyleIdx="0" presStyleCnt="1"/>
      <dgm:spPr/>
    </dgm:pt>
    <dgm:pt modelId="{2D20D713-1211-4FBD-B3AB-B417E9BC12EA}" type="pres">
      <dgm:prSet presAssocID="{C032ADA9-3BB6-4E37-BBD1-AF319A97660F}" presName="extraNode" presStyleLbl="node1" presStyleIdx="0" presStyleCnt="6"/>
      <dgm:spPr/>
    </dgm:pt>
    <dgm:pt modelId="{D92A673B-2C90-4843-882E-6E474DB363CB}" type="pres">
      <dgm:prSet presAssocID="{C032ADA9-3BB6-4E37-BBD1-AF319A97660F}" presName="dstNode" presStyleLbl="node1" presStyleIdx="0" presStyleCnt="6"/>
      <dgm:spPr/>
    </dgm:pt>
    <dgm:pt modelId="{74A2128F-8758-4069-B386-F3ACA3693FF5}" type="pres">
      <dgm:prSet presAssocID="{54DC4860-282F-428B-9CED-831DFF5212AF}" presName="text_1" presStyleLbl="node1" presStyleIdx="0" presStyleCnt="6">
        <dgm:presLayoutVars>
          <dgm:bulletEnabled val="1"/>
        </dgm:presLayoutVars>
      </dgm:prSet>
      <dgm:spPr/>
    </dgm:pt>
    <dgm:pt modelId="{5E9317B3-138D-4661-9119-B6F1516E2020}" type="pres">
      <dgm:prSet presAssocID="{54DC4860-282F-428B-9CED-831DFF5212AF}" presName="accent_1" presStyleCnt="0"/>
      <dgm:spPr/>
    </dgm:pt>
    <dgm:pt modelId="{389EF333-57F5-45E3-BD05-736861F1D5B3}" type="pres">
      <dgm:prSet presAssocID="{54DC4860-282F-428B-9CED-831DFF5212AF}" presName="accentRepeatNode" presStyleLbl="solidFgAcc1" presStyleIdx="0" presStyleCnt="6"/>
      <dgm:spPr>
        <a:xfrm>
          <a:off x="56051" y="146270"/>
          <a:ext cx="487320" cy="487320"/>
        </a:xfrm>
        <a:prstGeom prst="ellipse">
          <a:avLst/>
        </a:prstGeom>
      </dgm:spPr>
    </dgm:pt>
    <dgm:pt modelId="{A531B310-03E8-4888-8832-518AD39A9038}" type="pres">
      <dgm:prSet presAssocID="{F28C8446-E0C6-4E9C-A5E9-6686BAD93C8A}" presName="text_2" presStyleLbl="node1" presStyleIdx="1" presStyleCnt="6">
        <dgm:presLayoutVars>
          <dgm:bulletEnabled val="1"/>
        </dgm:presLayoutVars>
      </dgm:prSet>
      <dgm:spPr/>
    </dgm:pt>
    <dgm:pt modelId="{F93E31C6-4182-481B-87FF-0B8713141B5B}" type="pres">
      <dgm:prSet presAssocID="{F28C8446-E0C6-4E9C-A5E9-6686BAD93C8A}" presName="accent_2" presStyleCnt="0"/>
      <dgm:spPr/>
    </dgm:pt>
    <dgm:pt modelId="{ED69643D-098C-412B-9D7D-C3C87750D75E}" type="pres">
      <dgm:prSet presAssocID="{F28C8446-E0C6-4E9C-A5E9-6686BAD93C8A}" presName="accentRepeatNode" presStyleLbl="solidFgAcc1" presStyleIdx="1" presStyleCnt="6"/>
      <dgm:spPr>
        <a:xfrm>
          <a:off x="376734" y="730980"/>
          <a:ext cx="487320" cy="487320"/>
        </a:xfrm>
        <a:prstGeom prst="ellipse">
          <a:avLst/>
        </a:prstGeom>
      </dgm:spPr>
    </dgm:pt>
    <dgm:pt modelId="{77CF7306-18CE-4441-8018-734A7D42E6C1}" type="pres">
      <dgm:prSet presAssocID="{FF00A9C5-2781-4DBE-BD37-A968C0B05258}" presName="text_3" presStyleLbl="node1" presStyleIdx="2" presStyleCnt="6">
        <dgm:presLayoutVars>
          <dgm:bulletEnabled val="1"/>
        </dgm:presLayoutVars>
      </dgm:prSet>
      <dgm:spPr/>
    </dgm:pt>
    <dgm:pt modelId="{613D6147-F4AE-4409-9502-1BE7B9AE1CDF}" type="pres">
      <dgm:prSet presAssocID="{FF00A9C5-2781-4DBE-BD37-A968C0B05258}" presName="accent_3" presStyleCnt="0"/>
      <dgm:spPr/>
    </dgm:pt>
    <dgm:pt modelId="{6039A530-9728-4D04-B490-CF1638F128D6}" type="pres">
      <dgm:prSet presAssocID="{FF00A9C5-2781-4DBE-BD37-A968C0B05258}" presName="accentRepeatNode" presStyleLbl="solidFgAcc1" presStyleIdx="2" presStyleCnt="6"/>
      <dgm:spPr/>
    </dgm:pt>
    <dgm:pt modelId="{89A5AB67-9102-4DEA-AE9C-982C079E3C3C}" type="pres">
      <dgm:prSet presAssocID="{19DDFBFF-7427-45CE-9BD0-ECFBA494D17B}" presName="text_4" presStyleLbl="node1" presStyleIdx="3" presStyleCnt="6">
        <dgm:presLayoutVars>
          <dgm:bulletEnabled val="1"/>
        </dgm:presLayoutVars>
      </dgm:prSet>
      <dgm:spPr/>
    </dgm:pt>
    <dgm:pt modelId="{84E7E6B9-0D4E-4951-B8D3-1401F696FFB1}" type="pres">
      <dgm:prSet presAssocID="{19DDFBFF-7427-45CE-9BD0-ECFBA494D17B}" presName="accent_4" presStyleCnt="0"/>
      <dgm:spPr/>
    </dgm:pt>
    <dgm:pt modelId="{CE4156E0-4E41-467C-8C45-8257C0DAFC01}" type="pres">
      <dgm:prSet presAssocID="{19DDFBFF-7427-45CE-9BD0-ECFBA494D17B}" presName="accentRepeatNode" presStyleLbl="solidFgAcc1" presStyleIdx="3" presStyleCnt="6"/>
      <dgm:spPr/>
    </dgm:pt>
    <dgm:pt modelId="{F03CC470-9824-4329-8E90-7C3A1015554D}" type="pres">
      <dgm:prSet presAssocID="{2E8B15BE-4256-4DFA-99A8-A503E98B4DB9}" presName="text_5" presStyleLbl="node1" presStyleIdx="4" presStyleCnt="6">
        <dgm:presLayoutVars>
          <dgm:bulletEnabled val="1"/>
        </dgm:presLayoutVars>
      </dgm:prSet>
      <dgm:spPr/>
    </dgm:pt>
    <dgm:pt modelId="{A1BBB468-0A27-4683-B961-AA4BBD798ED8}" type="pres">
      <dgm:prSet presAssocID="{2E8B15BE-4256-4DFA-99A8-A503E98B4DB9}" presName="accent_5" presStyleCnt="0"/>
      <dgm:spPr/>
    </dgm:pt>
    <dgm:pt modelId="{576FEF6E-F116-4EEC-9543-B7F1DC6ADB2C}" type="pres">
      <dgm:prSet presAssocID="{2E8B15BE-4256-4DFA-99A8-A503E98B4DB9}" presName="accentRepeatNode" presStyleLbl="solidFgAcc1" presStyleIdx="4" presStyleCnt="6"/>
      <dgm:spPr>
        <a:xfrm>
          <a:off x="523375" y="1900031"/>
          <a:ext cx="487320" cy="487320"/>
        </a:xfrm>
        <a:prstGeom prst="ellipse">
          <a:avLst/>
        </a:prstGeom>
      </dgm:spPr>
    </dgm:pt>
    <dgm:pt modelId="{1A1D5325-7261-47F1-AF53-CA5AF61CE6DA}" type="pres">
      <dgm:prSet presAssocID="{F952FB72-69DF-4ABA-9F55-65D6C8D0030B}" presName="text_6" presStyleLbl="node1" presStyleIdx="5" presStyleCnt="6">
        <dgm:presLayoutVars>
          <dgm:bulletEnabled val="1"/>
        </dgm:presLayoutVars>
      </dgm:prSet>
      <dgm:spPr/>
    </dgm:pt>
    <dgm:pt modelId="{15FAE4AD-B69A-4CC8-9115-B7A4897124A8}" type="pres">
      <dgm:prSet presAssocID="{F952FB72-69DF-4ABA-9F55-65D6C8D0030B}" presName="accent_6" presStyleCnt="0"/>
      <dgm:spPr/>
    </dgm:pt>
    <dgm:pt modelId="{25605327-6473-470B-B326-DC9CA8D9F97E}" type="pres">
      <dgm:prSet presAssocID="{F952FB72-69DF-4ABA-9F55-65D6C8D0030B}" presName="accentRepeatNode" presStyleLbl="solidFgAcc1" presStyleIdx="5" presStyleCnt="6"/>
      <dgm:spPr>
        <a:xfrm>
          <a:off x="376734" y="2484741"/>
          <a:ext cx="487320" cy="487320"/>
        </a:xfrm>
        <a:prstGeom prst="ellipse">
          <a:avLst/>
        </a:prstGeom>
      </dgm:spPr>
    </dgm:pt>
  </dgm:ptLst>
  <dgm:cxnLst>
    <dgm:cxn modelId="{BF1FC601-B7CC-4CB1-BB50-AF23D4F3133B}" srcId="{C032ADA9-3BB6-4E37-BBD1-AF319A97660F}" destId="{54DC4860-282F-428B-9CED-831DFF5212AF}" srcOrd="0" destOrd="0" parTransId="{5B04D3BD-90F0-45B4-BF37-EA180D9246D0}" sibTransId="{91BB21E3-2FFF-4AFE-AA10-8D8582776C5C}"/>
    <dgm:cxn modelId="{768E4808-6A02-4DBC-8A0C-461E371D492F}" srcId="{C032ADA9-3BB6-4E37-BBD1-AF319A97660F}" destId="{FF00A9C5-2781-4DBE-BD37-A968C0B05258}" srcOrd="2" destOrd="0" parTransId="{4AAC4364-A652-4621-BC05-99B3984C640A}" sibTransId="{946942B9-218A-47AB-8734-A996741B0F6C}"/>
    <dgm:cxn modelId="{D0186744-60AA-4130-8AFF-5A4C52A508C7}" type="presOf" srcId="{FF00A9C5-2781-4DBE-BD37-A968C0B05258}" destId="{77CF7306-18CE-4441-8018-734A7D42E6C1}" srcOrd="0" destOrd="0" presId="urn:microsoft.com/office/officeart/2008/layout/VerticalCurvedList"/>
    <dgm:cxn modelId="{D053CA67-0FA4-4F3E-924A-957B50F3851E}" type="presOf" srcId="{2E8B15BE-4256-4DFA-99A8-A503E98B4DB9}" destId="{F03CC470-9824-4329-8E90-7C3A1015554D}" srcOrd="0" destOrd="0" presId="urn:microsoft.com/office/officeart/2008/layout/VerticalCurvedList"/>
    <dgm:cxn modelId="{96AD216C-F3CE-47B0-BAC3-36CB986B92CE}" type="presOf" srcId="{54DC4860-282F-428B-9CED-831DFF5212AF}" destId="{74A2128F-8758-4069-B386-F3ACA3693FF5}" srcOrd="0" destOrd="0" presId="urn:microsoft.com/office/officeart/2008/layout/VerticalCurvedList"/>
    <dgm:cxn modelId="{65D0BB52-C074-4E1A-B518-5AA2485E5EBE}" srcId="{C032ADA9-3BB6-4E37-BBD1-AF319A97660F}" destId="{F28C8446-E0C6-4E9C-A5E9-6686BAD93C8A}" srcOrd="1" destOrd="0" parTransId="{FBA2789A-082E-4148-AB5E-CA2E440CD03B}" sibTransId="{AFB78067-AD27-4B6A-A13E-F927A06D5662}"/>
    <dgm:cxn modelId="{48EA8C76-410F-4F2E-9AE4-401A3D81558A}" type="presOf" srcId="{F28C8446-E0C6-4E9C-A5E9-6686BAD93C8A}" destId="{A531B310-03E8-4888-8832-518AD39A9038}" srcOrd="0" destOrd="0" presId="urn:microsoft.com/office/officeart/2008/layout/VerticalCurvedList"/>
    <dgm:cxn modelId="{E9206C8F-5A55-4E1E-A8CE-3B4E7DCE7DC6}" srcId="{C032ADA9-3BB6-4E37-BBD1-AF319A97660F}" destId="{19DDFBFF-7427-45CE-9BD0-ECFBA494D17B}" srcOrd="3" destOrd="0" parTransId="{08FFF996-69F7-422D-A4F5-5EB428140C5B}" sibTransId="{C0D96E1F-A004-46DB-87B4-A770569B8CFD}"/>
    <dgm:cxn modelId="{E9729D9D-68E8-4987-AAE2-993F67F71F43}" type="presOf" srcId="{C032ADA9-3BB6-4E37-BBD1-AF319A97660F}" destId="{7D491415-A61C-458F-B37D-09AC9FF84CEA}" srcOrd="0" destOrd="0" presId="urn:microsoft.com/office/officeart/2008/layout/VerticalCurvedList"/>
    <dgm:cxn modelId="{B32665A5-EF20-46E9-8D7B-7838A9DBE671}" srcId="{C032ADA9-3BB6-4E37-BBD1-AF319A97660F}" destId="{2E8B15BE-4256-4DFA-99A8-A503E98B4DB9}" srcOrd="4" destOrd="0" parTransId="{35421079-EDA4-46AC-8760-45117332671B}" sibTransId="{CDC236BA-22DF-4890-90E6-7E1B10F068CA}"/>
    <dgm:cxn modelId="{70E219B3-61F0-4449-A932-E9BC217FF6A8}" type="presOf" srcId="{91BB21E3-2FFF-4AFE-AA10-8D8582776C5C}" destId="{9106C80E-9959-4F53-B174-6B467E45B389}" srcOrd="0" destOrd="0" presId="urn:microsoft.com/office/officeart/2008/layout/VerticalCurvedList"/>
    <dgm:cxn modelId="{CDCD95CA-9267-443A-9C55-D1A122C79507}" srcId="{C032ADA9-3BB6-4E37-BBD1-AF319A97660F}" destId="{F952FB72-69DF-4ABA-9F55-65D6C8D0030B}" srcOrd="5" destOrd="0" parTransId="{59F0E23F-3A07-4E8E-81B9-6005EC434ACA}" sibTransId="{A906ABB1-43A9-42F1-8014-38CC10517A38}"/>
    <dgm:cxn modelId="{2A85B1EA-9E31-49B5-9535-6E40B7B15F4B}" type="presOf" srcId="{F952FB72-69DF-4ABA-9F55-65D6C8D0030B}" destId="{1A1D5325-7261-47F1-AF53-CA5AF61CE6DA}" srcOrd="0" destOrd="0" presId="urn:microsoft.com/office/officeart/2008/layout/VerticalCurvedList"/>
    <dgm:cxn modelId="{537921FD-A427-41A4-9BA2-2710019BFF86}" type="presOf" srcId="{19DDFBFF-7427-45CE-9BD0-ECFBA494D17B}" destId="{89A5AB67-9102-4DEA-AE9C-982C079E3C3C}" srcOrd="0" destOrd="0" presId="urn:microsoft.com/office/officeart/2008/layout/VerticalCurvedList"/>
    <dgm:cxn modelId="{AC54B0AF-4105-405C-B992-59B865479981}" type="presParOf" srcId="{7D491415-A61C-458F-B37D-09AC9FF84CEA}" destId="{65A38617-E490-4BDF-AAD1-0EFB0299C437}" srcOrd="0" destOrd="0" presId="urn:microsoft.com/office/officeart/2008/layout/VerticalCurvedList"/>
    <dgm:cxn modelId="{FD51BFC3-9924-4573-825B-33FAA4A88109}" type="presParOf" srcId="{65A38617-E490-4BDF-AAD1-0EFB0299C437}" destId="{9C5497E9-DB03-431B-91A4-CA29E19E6594}" srcOrd="0" destOrd="0" presId="urn:microsoft.com/office/officeart/2008/layout/VerticalCurvedList"/>
    <dgm:cxn modelId="{AE07D774-3A46-4A06-A9EE-4EA401F7F8FD}" type="presParOf" srcId="{9C5497E9-DB03-431B-91A4-CA29E19E6594}" destId="{22438B09-A398-40CB-BA59-08513A0D3B72}" srcOrd="0" destOrd="0" presId="urn:microsoft.com/office/officeart/2008/layout/VerticalCurvedList"/>
    <dgm:cxn modelId="{4B7749D1-1A38-493B-A552-14E7CAF177BA}" type="presParOf" srcId="{9C5497E9-DB03-431B-91A4-CA29E19E6594}" destId="{9106C80E-9959-4F53-B174-6B467E45B389}" srcOrd="1" destOrd="0" presId="urn:microsoft.com/office/officeart/2008/layout/VerticalCurvedList"/>
    <dgm:cxn modelId="{70833674-936F-44AC-99E6-12D24EAC22E4}" type="presParOf" srcId="{9C5497E9-DB03-431B-91A4-CA29E19E6594}" destId="{2D20D713-1211-4FBD-B3AB-B417E9BC12EA}" srcOrd="2" destOrd="0" presId="urn:microsoft.com/office/officeart/2008/layout/VerticalCurvedList"/>
    <dgm:cxn modelId="{B756AA38-0774-4C19-A31B-F84C9F7AB8DC}" type="presParOf" srcId="{9C5497E9-DB03-431B-91A4-CA29E19E6594}" destId="{D92A673B-2C90-4843-882E-6E474DB363CB}" srcOrd="3" destOrd="0" presId="urn:microsoft.com/office/officeart/2008/layout/VerticalCurvedList"/>
    <dgm:cxn modelId="{D1B17AAE-0110-477A-BB8E-C29B9E8991DC}" type="presParOf" srcId="{65A38617-E490-4BDF-AAD1-0EFB0299C437}" destId="{74A2128F-8758-4069-B386-F3ACA3693FF5}" srcOrd="1" destOrd="0" presId="urn:microsoft.com/office/officeart/2008/layout/VerticalCurvedList"/>
    <dgm:cxn modelId="{4FC902B6-C900-4F99-8D0F-A86B120C8A29}" type="presParOf" srcId="{65A38617-E490-4BDF-AAD1-0EFB0299C437}" destId="{5E9317B3-138D-4661-9119-B6F1516E2020}" srcOrd="2" destOrd="0" presId="urn:microsoft.com/office/officeart/2008/layout/VerticalCurvedList"/>
    <dgm:cxn modelId="{6EA798EC-C374-4840-81E7-81EF652C6539}" type="presParOf" srcId="{5E9317B3-138D-4661-9119-B6F1516E2020}" destId="{389EF333-57F5-45E3-BD05-736861F1D5B3}" srcOrd="0" destOrd="0" presId="urn:microsoft.com/office/officeart/2008/layout/VerticalCurvedList"/>
    <dgm:cxn modelId="{095C76D6-E583-43B8-A98D-D49D05EF6E16}" type="presParOf" srcId="{65A38617-E490-4BDF-AAD1-0EFB0299C437}" destId="{A531B310-03E8-4888-8832-518AD39A9038}" srcOrd="3" destOrd="0" presId="urn:microsoft.com/office/officeart/2008/layout/VerticalCurvedList"/>
    <dgm:cxn modelId="{3C8F07FF-E924-4DEC-8DE5-AB5540AAC3DE}" type="presParOf" srcId="{65A38617-E490-4BDF-AAD1-0EFB0299C437}" destId="{F93E31C6-4182-481B-87FF-0B8713141B5B}" srcOrd="4" destOrd="0" presId="urn:microsoft.com/office/officeart/2008/layout/VerticalCurvedList"/>
    <dgm:cxn modelId="{F17FC128-5E3E-4273-ABC3-244792192632}" type="presParOf" srcId="{F93E31C6-4182-481B-87FF-0B8713141B5B}" destId="{ED69643D-098C-412B-9D7D-C3C87750D75E}" srcOrd="0" destOrd="0" presId="urn:microsoft.com/office/officeart/2008/layout/VerticalCurvedList"/>
    <dgm:cxn modelId="{49D3F716-0CB9-44E4-86A2-5099D4B7C2AF}" type="presParOf" srcId="{65A38617-E490-4BDF-AAD1-0EFB0299C437}" destId="{77CF7306-18CE-4441-8018-734A7D42E6C1}" srcOrd="5" destOrd="0" presId="urn:microsoft.com/office/officeart/2008/layout/VerticalCurvedList"/>
    <dgm:cxn modelId="{6437D712-D2CC-4F73-9CF4-CDDDFEA0D795}" type="presParOf" srcId="{65A38617-E490-4BDF-AAD1-0EFB0299C437}" destId="{613D6147-F4AE-4409-9502-1BE7B9AE1CDF}" srcOrd="6" destOrd="0" presId="urn:microsoft.com/office/officeart/2008/layout/VerticalCurvedList"/>
    <dgm:cxn modelId="{6707B1A2-28DF-41CB-AEF0-D2A141895932}" type="presParOf" srcId="{613D6147-F4AE-4409-9502-1BE7B9AE1CDF}" destId="{6039A530-9728-4D04-B490-CF1638F128D6}" srcOrd="0" destOrd="0" presId="urn:microsoft.com/office/officeart/2008/layout/VerticalCurvedList"/>
    <dgm:cxn modelId="{356E6E4A-6F9F-4772-839B-AB3306FAEA4B}" type="presParOf" srcId="{65A38617-E490-4BDF-AAD1-0EFB0299C437}" destId="{89A5AB67-9102-4DEA-AE9C-982C079E3C3C}" srcOrd="7" destOrd="0" presId="urn:microsoft.com/office/officeart/2008/layout/VerticalCurvedList"/>
    <dgm:cxn modelId="{48113106-41E5-44AA-9047-00B68F35962E}" type="presParOf" srcId="{65A38617-E490-4BDF-AAD1-0EFB0299C437}" destId="{84E7E6B9-0D4E-4951-B8D3-1401F696FFB1}" srcOrd="8" destOrd="0" presId="urn:microsoft.com/office/officeart/2008/layout/VerticalCurvedList"/>
    <dgm:cxn modelId="{0EEDC882-CC96-4AC2-9C19-83D93E4C96A1}" type="presParOf" srcId="{84E7E6B9-0D4E-4951-B8D3-1401F696FFB1}" destId="{CE4156E0-4E41-467C-8C45-8257C0DAFC01}" srcOrd="0" destOrd="0" presId="urn:microsoft.com/office/officeart/2008/layout/VerticalCurvedList"/>
    <dgm:cxn modelId="{A37992D3-1474-4C0C-B74E-254A4793C846}" type="presParOf" srcId="{65A38617-E490-4BDF-AAD1-0EFB0299C437}" destId="{F03CC470-9824-4329-8E90-7C3A1015554D}" srcOrd="9" destOrd="0" presId="urn:microsoft.com/office/officeart/2008/layout/VerticalCurvedList"/>
    <dgm:cxn modelId="{A344A90E-B47D-41E2-BDA0-05E762AEC241}" type="presParOf" srcId="{65A38617-E490-4BDF-AAD1-0EFB0299C437}" destId="{A1BBB468-0A27-4683-B961-AA4BBD798ED8}" srcOrd="10" destOrd="0" presId="urn:microsoft.com/office/officeart/2008/layout/VerticalCurvedList"/>
    <dgm:cxn modelId="{76C7C036-7CC2-4D64-AD1D-CD9F41B30FAB}" type="presParOf" srcId="{A1BBB468-0A27-4683-B961-AA4BBD798ED8}" destId="{576FEF6E-F116-4EEC-9543-B7F1DC6ADB2C}" srcOrd="0" destOrd="0" presId="urn:microsoft.com/office/officeart/2008/layout/VerticalCurvedList"/>
    <dgm:cxn modelId="{C1CE3D35-474C-4AC1-B55C-12B0DDC91001}" type="presParOf" srcId="{65A38617-E490-4BDF-AAD1-0EFB0299C437}" destId="{1A1D5325-7261-47F1-AF53-CA5AF61CE6DA}" srcOrd="11" destOrd="0" presId="urn:microsoft.com/office/officeart/2008/layout/VerticalCurvedList"/>
    <dgm:cxn modelId="{C4F44433-5913-4219-A7E1-862554A2B858}" type="presParOf" srcId="{65A38617-E490-4BDF-AAD1-0EFB0299C437}" destId="{15FAE4AD-B69A-4CC8-9115-B7A4897124A8}" srcOrd="12" destOrd="0" presId="urn:microsoft.com/office/officeart/2008/layout/VerticalCurvedList"/>
    <dgm:cxn modelId="{932CBEA7-3A7A-4B57-B503-45C44F070DC9}" type="presParOf" srcId="{15FAE4AD-B69A-4CC8-9115-B7A4897124A8}" destId="{25605327-6473-470B-B326-DC9CA8D9F97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5ABBB-C024-476A-8CA2-BBF7B17B5CCA}">
      <dsp:nvSpPr>
        <dsp:cNvPr id="0" name=""/>
        <dsp:cNvSpPr/>
      </dsp:nvSpPr>
      <dsp:spPr>
        <a:xfrm>
          <a:off x="0" y="2781"/>
          <a:ext cx="4019177" cy="618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Readex Pro" panose="020B0604020202020204" charset="-78"/>
              <a:cs typeface="Readex Pro" panose="020B0604020202020204" charset="-78"/>
            </a:rPr>
            <a:t>Chuẩn hóa hình ảnh</a:t>
          </a:r>
        </a:p>
      </dsp:txBody>
      <dsp:txXfrm>
        <a:off x="30214" y="32995"/>
        <a:ext cx="3958749" cy="558502"/>
      </dsp:txXfrm>
    </dsp:sp>
    <dsp:sp modelId="{E8EE50A8-CC8B-4755-848D-E1B102533A93}">
      <dsp:nvSpPr>
        <dsp:cNvPr id="0" name=""/>
        <dsp:cNvSpPr/>
      </dsp:nvSpPr>
      <dsp:spPr>
        <a:xfrm>
          <a:off x="0" y="621711"/>
          <a:ext cx="4019177" cy="976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0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000" kern="1200">
              <a:latin typeface="Readex Pro" panose="020B0604020202020204" charset="-78"/>
              <a:cs typeface="Readex Pro" panose="020B0604020202020204" charset="-78"/>
            </a:rPr>
            <a:t>	Đưa các giá trị pixel trong hình ảnh về phạm vi [0,1]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2000" kern="1200">
            <a:latin typeface="Readex Pro" panose="020B0604020202020204" charset="-78"/>
            <a:cs typeface="Readex Pro" panose="020B0604020202020204" charset="-78"/>
          </a:endParaRPr>
        </a:p>
      </dsp:txBody>
      <dsp:txXfrm>
        <a:off x="0" y="621711"/>
        <a:ext cx="4019177" cy="976005"/>
      </dsp:txXfrm>
    </dsp:sp>
    <dsp:sp modelId="{8FA08440-CC32-433F-B3A5-A51E8906BA81}">
      <dsp:nvSpPr>
        <dsp:cNvPr id="0" name=""/>
        <dsp:cNvSpPr/>
      </dsp:nvSpPr>
      <dsp:spPr>
        <a:xfrm>
          <a:off x="0" y="1597716"/>
          <a:ext cx="4019177" cy="61893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white"/>
              </a:solidFill>
              <a:latin typeface="Readex Pro" panose="020B0604020202020204" charset="-78"/>
              <a:ea typeface="+mn-ea"/>
              <a:cs typeface="Readex Pro" panose="020B0604020202020204" charset="-78"/>
            </a:rPr>
            <a:t>Thay đổi kích thước</a:t>
          </a:r>
        </a:p>
      </dsp:txBody>
      <dsp:txXfrm>
        <a:off x="30214" y="1627930"/>
        <a:ext cx="3958749" cy="558502"/>
      </dsp:txXfrm>
    </dsp:sp>
    <dsp:sp modelId="{220A4925-751A-4AFF-8B3C-6668D0DEA925}">
      <dsp:nvSpPr>
        <dsp:cNvPr id="0" name=""/>
        <dsp:cNvSpPr/>
      </dsp:nvSpPr>
      <dsp:spPr>
        <a:xfrm>
          <a:off x="0" y="2216646"/>
          <a:ext cx="4019177" cy="1214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0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000" kern="1200">
              <a:latin typeface="Readex Pro" panose="020B0604020202020204" charset="-78"/>
              <a:cs typeface="Readex Pro" panose="020B0604020202020204" charset="-78"/>
            </a:rPr>
            <a:t>	Thay đổi kích thức hình ảnh về 512x512 bằng phương pháp nội suy song tuyến tính (bilinear interpolation)</a:t>
          </a:r>
        </a:p>
      </dsp:txBody>
      <dsp:txXfrm>
        <a:off x="0" y="2216646"/>
        <a:ext cx="4019177" cy="1214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6C80E-9959-4F53-B174-6B467E45B389}">
      <dsp:nvSpPr>
        <dsp:cNvPr id="0" name=""/>
        <dsp:cNvSpPr/>
      </dsp:nvSpPr>
      <dsp:spPr>
        <a:xfrm>
          <a:off x="-4185955" y="-642323"/>
          <a:ext cx="4987689" cy="4987689"/>
        </a:xfrm>
        <a:prstGeom prst="blockArc">
          <a:avLst>
            <a:gd name="adj1" fmla="val 18900000"/>
            <a:gd name="adj2" fmla="val 2700000"/>
            <a:gd name="adj3" fmla="val 43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A2128F-8758-4069-B386-F3ACA3693FF5}">
      <dsp:nvSpPr>
        <dsp:cNvPr id="0" name=""/>
        <dsp:cNvSpPr/>
      </dsp:nvSpPr>
      <dsp:spPr>
        <a:xfrm>
          <a:off x="299711" y="195002"/>
          <a:ext cx="7450158" cy="3898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94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accent1">
                  <a:lumMod val="50000"/>
                </a:schemeClr>
              </a:solidFill>
            </a:rPr>
            <a:t>Phát triển từ UNet</a:t>
          </a:r>
        </a:p>
      </dsp:txBody>
      <dsp:txXfrm>
        <a:off x="299711" y="195002"/>
        <a:ext cx="7450158" cy="389856"/>
      </dsp:txXfrm>
    </dsp:sp>
    <dsp:sp modelId="{389EF333-57F5-45E3-BD05-736861F1D5B3}">
      <dsp:nvSpPr>
        <dsp:cNvPr id="0" name=""/>
        <dsp:cNvSpPr/>
      </dsp:nvSpPr>
      <dsp:spPr>
        <a:xfrm>
          <a:off x="56051" y="146270"/>
          <a:ext cx="487320" cy="487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1B310-03E8-4888-8832-518AD39A9038}">
      <dsp:nvSpPr>
        <dsp:cNvPr id="0" name=""/>
        <dsp:cNvSpPr/>
      </dsp:nvSpPr>
      <dsp:spPr>
        <a:xfrm>
          <a:off x="620394" y="779712"/>
          <a:ext cx="7129474" cy="3898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94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accent1">
                  <a:lumMod val="50000"/>
                </a:schemeClr>
              </a:solidFill>
            </a:rPr>
            <a:t>Bổ sung các kết nối bỏ qua toàn diện</a:t>
          </a:r>
        </a:p>
      </dsp:txBody>
      <dsp:txXfrm>
        <a:off x="620394" y="779712"/>
        <a:ext cx="7129474" cy="389856"/>
      </dsp:txXfrm>
    </dsp:sp>
    <dsp:sp modelId="{ED69643D-098C-412B-9D7D-C3C87750D75E}">
      <dsp:nvSpPr>
        <dsp:cNvPr id="0" name=""/>
        <dsp:cNvSpPr/>
      </dsp:nvSpPr>
      <dsp:spPr>
        <a:xfrm>
          <a:off x="376734" y="730980"/>
          <a:ext cx="487320" cy="487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F7306-18CE-4441-8018-734A7D42E6C1}">
      <dsp:nvSpPr>
        <dsp:cNvPr id="0" name=""/>
        <dsp:cNvSpPr/>
      </dsp:nvSpPr>
      <dsp:spPr>
        <a:xfrm>
          <a:off x="767035" y="1364423"/>
          <a:ext cx="6982834" cy="3898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94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accent1">
                  <a:lumMod val="50000"/>
                </a:schemeClr>
              </a:solidFill>
            </a:rPr>
            <a:t>Đạt hiệu quả cao trong nhiệm vụ phân đoạn hình ảnh</a:t>
          </a:r>
        </a:p>
      </dsp:txBody>
      <dsp:txXfrm>
        <a:off x="767035" y="1364423"/>
        <a:ext cx="6982834" cy="389856"/>
      </dsp:txXfrm>
    </dsp:sp>
    <dsp:sp modelId="{6039A530-9728-4D04-B490-CF1638F128D6}">
      <dsp:nvSpPr>
        <dsp:cNvPr id="0" name=""/>
        <dsp:cNvSpPr/>
      </dsp:nvSpPr>
      <dsp:spPr>
        <a:xfrm>
          <a:off x="523375" y="1315691"/>
          <a:ext cx="487320" cy="487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5AB67-9102-4DEA-AE9C-982C079E3C3C}">
      <dsp:nvSpPr>
        <dsp:cNvPr id="0" name=""/>
        <dsp:cNvSpPr/>
      </dsp:nvSpPr>
      <dsp:spPr>
        <a:xfrm>
          <a:off x="767035" y="1948763"/>
          <a:ext cx="6982834" cy="3898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94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accent1">
                  <a:lumMod val="50000"/>
                </a:schemeClr>
              </a:solidFill>
            </a:rPr>
            <a:t>Kết nối bộ mã hóa và giải mã ở các quy mô khác nhau</a:t>
          </a:r>
        </a:p>
      </dsp:txBody>
      <dsp:txXfrm>
        <a:off x="767035" y="1948763"/>
        <a:ext cx="6982834" cy="389856"/>
      </dsp:txXfrm>
    </dsp:sp>
    <dsp:sp modelId="{CE4156E0-4E41-467C-8C45-8257C0DAFC01}">
      <dsp:nvSpPr>
        <dsp:cNvPr id="0" name=""/>
        <dsp:cNvSpPr/>
      </dsp:nvSpPr>
      <dsp:spPr>
        <a:xfrm>
          <a:off x="523375" y="1900031"/>
          <a:ext cx="487320" cy="487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CC470-9824-4329-8E90-7C3A1015554D}">
      <dsp:nvSpPr>
        <dsp:cNvPr id="0" name=""/>
        <dsp:cNvSpPr/>
      </dsp:nvSpPr>
      <dsp:spPr>
        <a:xfrm>
          <a:off x="620394" y="2533473"/>
          <a:ext cx="7129474" cy="3898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94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accent1">
                  <a:lumMod val="50000"/>
                </a:schemeClr>
              </a:solidFill>
            </a:rPr>
            <a:t>Nắm bắt các đặc điểm chi tiết và thông tin ngữ nghĩa thô</a:t>
          </a:r>
        </a:p>
      </dsp:txBody>
      <dsp:txXfrm>
        <a:off x="620394" y="2533473"/>
        <a:ext cx="7129474" cy="389856"/>
      </dsp:txXfrm>
    </dsp:sp>
    <dsp:sp modelId="{576FEF6E-F116-4EEC-9543-B7F1DC6ADB2C}">
      <dsp:nvSpPr>
        <dsp:cNvPr id="0" name=""/>
        <dsp:cNvSpPr/>
      </dsp:nvSpPr>
      <dsp:spPr>
        <a:xfrm>
          <a:off x="376734" y="2484741"/>
          <a:ext cx="487320" cy="487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D5325-7261-47F1-AF53-CA5AF61CE6DA}">
      <dsp:nvSpPr>
        <dsp:cNvPr id="0" name=""/>
        <dsp:cNvSpPr/>
      </dsp:nvSpPr>
      <dsp:spPr>
        <a:xfrm>
          <a:off x="299711" y="3118184"/>
          <a:ext cx="7450158" cy="3898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94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accent1">
                  <a:lumMod val="50000"/>
                </a:schemeClr>
              </a:solidFill>
            </a:rPr>
            <a:t>Giảm số lượng tham số mạng so với hai phiên bản trước</a:t>
          </a:r>
        </a:p>
      </dsp:txBody>
      <dsp:txXfrm>
        <a:off x="299711" y="3118184"/>
        <a:ext cx="7450158" cy="389856"/>
      </dsp:txXfrm>
    </dsp:sp>
    <dsp:sp modelId="{25605327-6473-470B-B326-DC9CA8D9F97E}">
      <dsp:nvSpPr>
        <dsp:cNvPr id="0" name=""/>
        <dsp:cNvSpPr/>
      </dsp:nvSpPr>
      <dsp:spPr>
        <a:xfrm>
          <a:off x="56051" y="3069452"/>
          <a:ext cx="487320" cy="487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0" y="335280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B8A8B6-1F4C-49E3-8755-9972946A8A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0" y="335280"/>
            <a:ext cx="1061859" cy="10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F76A-528B-4E01-837D-225BA9C3F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3ED30-6101-4152-84B0-AB8CBE6C0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5DDBA-29BC-48E7-8CEC-38D9079C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2072C-583F-4362-9F74-FD86E782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79E22-798E-4D74-B618-E2ADA29E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97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3B7C-A0E6-439B-8EB0-A8C5DEEB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4435-2C01-4086-A1B9-4F1FBBF5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FD0D0-E5E9-4F87-8304-4C6178C0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87284-EA68-4792-9155-32ABB2DE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BD95-81D4-4E22-B3D2-BD64B4C8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04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65F5-103B-4B6A-9F56-508171FE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BF5AA-6971-4E51-AE36-AE108D2EE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466B4-97A9-46D7-9D9C-D22FB511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5B0F5-6143-498A-B4EF-61730BFC9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6F47D-04B9-449F-A845-A89106DE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247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3DD3-2AFC-49B7-9287-8821EBF3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0E5FA-3956-4FB6-A73A-D62B0B9A6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CC27C-1989-4C4F-AA03-39C41C299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6B298-653A-4EFF-A5A2-F726B931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399A7-84D9-4176-A317-7887930B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36BD6-E240-4206-AD70-9475CA3F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6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B248-AE08-4551-A1D7-93529B77A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D776-0F16-49D5-9F8D-18D52B6AB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C0EE8-E158-4DF1-838D-D83FAD68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C69EA-E36D-442A-8040-DFFB4A13A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70D338-6FB7-457F-A16C-5A9BC70CF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9783A-E927-47C3-808D-8DD86BEE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C2A6D-64E4-45F1-94CA-308FC227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6C66D-F746-4CF0-B6AD-7FE3DB65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07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E610-3F5F-4033-9B28-186F0A7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C2495-25AC-4FC6-896A-C0226A71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ACFDB-3961-4C88-8F4C-A055F719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AD10B-74DD-4647-A0F4-004D45D7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4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B79D3-D82C-4B16-8772-2F20A7B81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4BF19A-1386-4C81-AE71-3E9DE7A2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0CA7B-E2BE-470D-8BD8-64E6F96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34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D26E-F55D-41DF-AA98-A5F331F3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801B-DD9C-474C-B0F7-2AA13269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9A50E-9C97-485E-AF4B-88FB3C10C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131DF-3240-4335-9123-BAF276BE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BD498-DB02-4B26-B51E-3EAD2038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BD528-F861-4DB3-A715-5A78F02A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891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AAAF-A5FB-48BB-AC1B-ACA5E8EC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66F1E-667F-487A-8B90-7DFCFF9E4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714D-943A-4C41-AE87-81AD82F5B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D1EEA-2F5A-493D-A699-EF7698E6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B4FA7-470B-447A-ACDC-BB9E8FA8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9FE47-E4E3-4AB7-B123-A964FCA6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099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DB74-13D7-49EA-84C5-ADADCDEA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FCA6E-0874-4422-9109-D28B82B97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44FB3-D106-4382-876A-F1931BCA3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AD83-0816-438E-BFB7-758A4EF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D8619-4A06-4005-A4BE-1B7381E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056FA-FEB4-4DE3-A698-65A3722F5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51151-070F-4AE9-937B-3386DED98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5DCD9-B415-439B-927F-6DB42D9E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1DF26-7803-410E-B49B-794FD316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C4A3B-1D2F-4C4C-AE91-92CC1A64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2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7/31/2025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96157-C06A-4977-B190-46CDBF94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149B5-A830-4EC4-8438-ECB78869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234BB-6A62-410B-950F-E31C06915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2935-BD6E-44F3-A4ED-A8E31F83232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C32DB-BA05-4EB6-A5DF-FA168C6C4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F3582-2E93-4EA0-BD72-A06C7A7F2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FA03-6BC0-43D2-B397-5A7C59C6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7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7A67E-F5E5-4E62-AFA1-B5747C25A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6188" y="4924425"/>
            <a:ext cx="3872669" cy="1485340"/>
          </a:xfrm>
        </p:spPr>
        <p:txBody>
          <a:bodyPr/>
          <a:lstStyle/>
          <a:p>
            <a:pPr algn="l"/>
            <a:r>
              <a:rPr lang="en-US"/>
              <a:t>Sinh viên thực hiện: </a:t>
            </a:r>
          </a:p>
          <a:p>
            <a:pPr algn="l"/>
            <a:r>
              <a:rPr lang="en-US"/>
              <a:t>D</a:t>
            </a:r>
            <a:r>
              <a:rPr lang="vi-VN"/>
              <a:t>ư</a:t>
            </a:r>
            <a:r>
              <a:rPr lang="en-US"/>
              <a:t>ơng Thị Kiều Trâm</a:t>
            </a:r>
          </a:p>
          <a:p>
            <a:pPr algn="l"/>
            <a:r>
              <a:rPr lang="en-US"/>
              <a:t>Mã số sinh viên: B2110953</a:t>
            </a:r>
          </a:p>
          <a:p>
            <a:pPr algn="l"/>
            <a:r>
              <a:rPr lang="en-US"/>
              <a:t>Khóa: 47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055ECCE-E929-4FCE-86FD-B9A28A0C861D}"/>
              </a:ext>
            </a:extLst>
          </p:cNvPr>
          <p:cNvSpPr txBox="1">
            <a:spLocks/>
          </p:cNvSpPr>
          <p:nvPr/>
        </p:nvSpPr>
        <p:spPr>
          <a:xfrm>
            <a:off x="1622611" y="4924425"/>
            <a:ext cx="3872669" cy="1485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bg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Giảng viên h</a:t>
            </a:r>
            <a:r>
              <a:rPr lang="vi-VN"/>
              <a:t>ư</a:t>
            </a:r>
            <a:r>
              <a:rPr lang="en-US"/>
              <a:t>ớng dẫn:</a:t>
            </a:r>
          </a:p>
          <a:p>
            <a:pPr algn="l"/>
            <a:r>
              <a:rPr lang="en-US"/>
              <a:t>TS. Nguyễn Hữu Vân Long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DBDAC-66AD-4EAC-A28F-1024A1A04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3" y="2834640"/>
            <a:ext cx="11205713" cy="1691714"/>
          </a:xfrm>
        </p:spPr>
        <p:txBody>
          <a:bodyPr>
            <a:normAutofit fontScale="90000"/>
          </a:bodyPr>
          <a:lstStyle/>
          <a:p>
            <a:r>
              <a:rPr lang="vi-VN"/>
              <a:t>Đánh giá hiệu năng và độ bền vững của các giải pháp học sâu trong phát hiện xâm nhập trên các môi trường mạng không đồng nhất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E1A8DAD-4FE2-4F2A-B746-2490FF1AD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143" y="1522699"/>
            <a:ext cx="11205713" cy="1036706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ĐẠI HỌC CẦN TH</a:t>
            </a:r>
            <a:r>
              <a:rPr lang="vi-VN"/>
              <a:t>Ơ</a:t>
            </a:r>
            <a:endParaRPr lang="en-US"/>
          </a:p>
          <a:p>
            <a:r>
              <a:rPr lang="en-US"/>
              <a:t>TR</a:t>
            </a:r>
            <a:r>
              <a:rPr lang="vi-VN"/>
              <a:t>Ư</a:t>
            </a:r>
            <a:r>
              <a:rPr lang="en-US"/>
              <a:t>ỜNG CÔNG NGHỆ THÔNG TIN &amp; TRUYỀN THÔNG</a:t>
            </a:r>
          </a:p>
          <a:p>
            <a:r>
              <a:rPr lang="en-US"/>
              <a:t>KHOA MẠNG MÁY TÍNH &amp; TRUYỀN THÔNG DỮ LIỆU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</a:t>
            </a:r>
            <a:r>
              <a:rPr lang="vi-VN"/>
              <a:t>Ư</a:t>
            </a:r>
            <a:r>
              <a:rPr lang="en-US"/>
              <a:t>ƠNG PHÁP NGHIÊN CỨU (tt.)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46197D-890B-40D6-BD4D-791B8E2D3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393327"/>
              </p:ext>
            </p:extLst>
          </p:nvPr>
        </p:nvGraphicFramePr>
        <p:xfrm>
          <a:off x="7492482" y="3174477"/>
          <a:ext cx="4340929" cy="1200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140">
                  <a:extLst>
                    <a:ext uri="{9D8B030D-6E8A-4147-A177-3AD203B41FA5}">
                      <a16:colId xmlns:a16="http://schemas.microsoft.com/office/drawing/2014/main" val="2071306441"/>
                    </a:ext>
                  </a:extLst>
                </a:gridCol>
                <a:gridCol w="891043">
                  <a:extLst>
                    <a:ext uri="{9D8B030D-6E8A-4147-A177-3AD203B41FA5}">
                      <a16:colId xmlns:a16="http://schemas.microsoft.com/office/drawing/2014/main" val="1388941081"/>
                    </a:ext>
                  </a:extLst>
                </a:gridCol>
                <a:gridCol w="760006">
                  <a:extLst>
                    <a:ext uri="{9D8B030D-6E8A-4147-A177-3AD203B41FA5}">
                      <a16:colId xmlns:a16="http://schemas.microsoft.com/office/drawing/2014/main" val="2317358061"/>
                    </a:ext>
                  </a:extLst>
                </a:gridCol>
                <a:gridCol w="768740">
                  <a:extLst>
                    <a:ext uri="{9D8B030D-6E8A-4147-A177-3AD203B41FA5}">
                      <a16:colId xmlns:a16="http://schemas.microsoft.com/office/drawing/2014/main" val="2964167110"/>
                    </a:ext>
                  </a:extLst>
                </a:gridCol>
              </a:tblGrid>
              <a:tr h="53372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Bộ dữ liệu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702913"/>
                  </a:ext>
                </a:extLst>
              </a:tr>
              <a:tr h="666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Harmonized Sentinel-2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630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F50174-111B-4819-95ED-4D8B8A909BB8}"/>
              </a:ext>
            </a:extLst>
          </p:cNvPr>
          <p:cNvSpPr txBox="1"/>
          <p:nvPr/>
        </p:nvSpPr>
        <p:spPr>
          <a:xfrm>
            <a:off x="7290846" y="2631391"/>
            <a:ext cx="490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Bảng 1. Chi tiết dữ liệu trong thực nghiệm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CCB80-41D6-4EFE-981A-C574E09FD0D6}"/>
              </a:ext>
            </a:extLst>
          </p:cNvPr>
          <p:cNvSpPr txBox="1">
            <a:spLocks/>
          </p:cNvSpPr>
          <p:nvPr/>
        </p:nvSpPr>
        <p:spPr>
          <a:xfrm>
            <a:off x="838200" y="1301586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Dữ liệu thực nghiệm</a:t>
            </a:r>
          </a:p>
        </p:txBody>
      </p:sp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0E974B68-B10C-4DFC-B6EF-6D782212E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" y="2111029"/>
            <a:ext cx="6807841" cy="270260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0DCF0-7B38-4632-92E9-1CA4D995A8CA}"/>
              </a:ext>
            </a:extLst>
          </p:cNvPr>
          <p:cNvSpPr txBox="1"/>
          <p:nvPr/>
        </p:nvSpPr>
        <p:spPr>
          <a:xfrm>
            <a:off x="838200" y="5000599"/>
            <a:ext cx="587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3. Minh họa bốn mẫu dữ liệu vệ tinh cùng mặt nạ t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ư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ơng ứng.</a:t>
            </a:r>
          </a:p>
        </p:txBody>
      </p:sp>
    </p:spTree>
    <p:extLst>
      <p:ext uri="{BB962C8B-B14F-4D97-AF65-F5344CB8AC3E}">
        <p14:creationId xmlns:p14="http://schemas.microsoft.com/office/powerpoint/2010/main" val="42134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DB1B15-5C1B-4876-9C2E-4024519286A0}"/>
              </a:ext>
            </a:extLst>
          </p:cNvPr>
          <p:cNvSpPr txBox="1">
            <a:spLocks/>
          </p:cNvSpPr>
          <p:nvPr/>
        </p:nvSpPr>
        <p:spPr>
          <a:xfrm>
            <a:off x="223934" y="120991"/>
            <a:ext cx="4749282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vi-VN"/>
              <a:t>PHƯƠNG PHÁP NGHIÊN CỨU (tt.)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E273C88-6B08-44F4-B1AD-4795AC389499}"/>
              </a:ext>
            </a:extLst>
          </p:cNvPr>
          <p:cNvSpPr txBox="1">
            <a:spLocks/>
          </p:cNvSpPr>
          <p:nvPr/>
        </p:nvSpPr>
        <p:spPr>
          <a:xfrm>
            <a:off x="289249" y="1609497"/>
            <a:ext cx="4441371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Tiền xử lý hình ảnh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0B2EE9-7784-4214-BD9C-A811765F69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042958"/>
              </p:ext>
            </p:extLst>
          </p:nvPr>
        </p:nvGraphicFramePr>
        <p:xfrm>
          <a:off x="365052" y="2640744"/>
          <a:ext cx="4019177" cy="3433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7169954-FA61-4BBB-8919-BF4B8A323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65" y="1558521"/>
            <a:ext cx="6700083" cy="30526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367794-A13D-451D-80B6-DEB3ED2E4C5C}"/>
              </a:ext>
            </a:extLst>
          </p:cNvPr>
          <p:cNvSpPr/>
          <p:nvPr/>
        </p:nvSpPr>
        <p:spPr>
          <a:xfrm>
            <a:off x="5504709" y="4611190"/>
            <a:ext cx="632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4.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Minh họa hình ảnh vệ tinh sau khi được thay đổi kích thước</a:t>
            </a:r>
            <a:endParaRPr lang="en-US" i="1">
              <a:latin typeface="Readex Pro" panose="020B0604020202020204" charset="-78"/>
              <a:cs typeface="Readex P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292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</a:t>
            </a:r>
            <a:r>
              <a:rPr lang="vi-VN"/>
              <a:t>Ư</a:t>
            </a:r>
            <a:r>
              <a:rPr lang="en-US"/>
              <a:t>ƠNG PHÁP NGHIÊN CỨU (tt.)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200" y="1301586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Mất cân bằng lớp pixels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2AE765-6E47-491D-B8A1-47FA47002585}"/>
              </a:ext>
            </a:extLst>
          </p:cNvPr>
          <p:cNvSpPr/>
          <p:nvPr/>
        </p:nvSpPr>
        <p:spPr>
          <a:xfrm>
            <a:off x="793214" y="2050016"/>
            <a:ext cx="10724335" cy="1062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Mục tiêu của phân đoạn hình ảnh: phân loại từng pixel trong hình ảnh vào một lớp cụ thể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9A2BB4-9F50-4413-8307-7C93BDA71B88}"/>
              </a:ext>
            </a:extLst>
          </p:cNvPr>
          <p:cNvSpPr/>
          <p:nvPr/>
        </p:nvSpPr>
        <p:spPr>
          <a:xfrm>
            <a:off x="838200" y="3345230"/>
            <a:ext cx="10724335" cy="740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Mô hình dự báo kết quả thiên vị đối với lớp ch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a đa số.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8D9C42-D43B-4404-BCD8-2BFC6E014761}"/>
                  </a:ext>
                </a:extLst>
              </p:cNvPr>
              <p:cNvSpPr txBox="1"/>
              <p:nvPr/>
            </p:nvSpPr>
            <p:spPr>
              <a:xfrm>
                <a:off x="1570205" y="4673758"/>
                <a:ext cx="3031605" cy="785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8D9C42-D43B-4404-BCD8-2BFC6E01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05" y="4673758"/>
                <a:ext cx="3031605" cy="78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0F6DEB8-F1BC-43AE-8318-A86D2FD38DC4}"/>
                  </a:ext>
                </a:extLst>
              </p:cNvPr>
              <p:cNvSpPr/>
              <p:nvPr/>
            </p:nvSpPr>
            <p:spPr>
              <a:xfrm>
                <a:off x="5706237" y="4085618"/>
                <a:ext cx="2154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: </a:t>
                </a:r>
                <a:r>
                  <a:rPr lang="en-US" i="1"/>
                  <a:t>trọng số lớp thứ i</a:t>
                </a:r>
                <a:endParaRPr lang="en-US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0F6DEB8-F1BC-43AE-8318-A86D2FD38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37" y="4085618"/>
                <a:ext cx="2154372" cy="369332"/>
              </a:xfrm>
              <a:prstGeom prst="rect">
                <a:avLst/>
              </a:prstGeom>
              <a:blipFill>
                <a:blip r:embed="rId3"/>
                <a:stretch>
                  <a:fillRect t="-8197" r="-17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C1F1A719-F95E-4D81-9C73-7E87111EF596}"/>
              </a:ext>
            </a:extLst>
          </p:cNvPr>
          <p:cNvSpPr/>
          <p:nvPr/>
        </p:nvSpPr>
        <p:spPr>
          <a:xfrm>
            <a:off x="5082017" y="4198925"/>
            <a:ext cx="326562" cy="173494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922FF97-3381-4C54-92B9-4ABAAE8699EC}"/>
                  </a:ext>
                </a:extLst>
              </p:cNvPr>
              <p:cNvSpPr/>
              <p:nvPr/>
            </p:nvSpPr>
            <p:spPr>
              <a:xfrm>
                <a:off x="5706237" y="4580323"/>
                <a:ext cx="3668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/>
                  <a:t>: tổng số pixel trong tập huấn luyện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922FF97-3381-4C54-92B9-4ABAAE869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37" y="4580323"/>
                <a:ext cx="3668761" cy="369332"/>
              </a:xfrm>
              <a:prstGeom prst="rect">
                <a:avLst/>
              </a:prstGeom>
              <a:blipFill>
                <a:blip r:embed="rId4"/>
                <a:stretch>
                  <a:fillRect t="-8197" r="-6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9D05B7-45F2-4D9F-A4AC-E90C324910C5}"/>
                  </a:ext>
                </a:extLst>
              </p:cNvPr>
              <p:cNvSpPr/>
              <p:nvPr/>
            </p:nvSpPr>
            <p:spPr>
              <a:xfrm>
                <a:off x="5707732" y="5075028"/>
                <a:ext cx="985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9D05B7-45F2-4D9F-A4AC-E90C32491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32" y="5075028"/>
                <a:ext cx="9852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F4F760-B2D1-4FB5-86F3-AC47F16A2D84}"/>
                  </a:ext>
                </a:extLst>
              </p:cNvPr>
              <p:cNvSpPr/>
              <p:nvPr/>
            </p:nvSpPr>
            <p:spPr>
              <a:xfrm>
                <a:off x="6527493" y="5075028"/>
                <a:ext cx="15011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ổ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ố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F4F760-B2D1-4FB5-86F3-AC47F16A2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493" y="5075028"/>
                <a:ext cx="150111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B9A60E-A8FA-4CF3-AAB7-96238C0F3146}"/>
                  </a:ext>
                </a:extLst>
              </p:cNvPr>
              <p:cNvSpPr/>
              <p:nvPr/>
            </p:nvSpPr>
            <p:spPr>
              <a:xfrm>
                <a:off x="5717303" y="5556414"/>
                <a:ext cx="3121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/>
                  <a:t>: tổng số pixel trong lớp thứ i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B9A60E-A8FA-4CF3-AAB7-96238C0F31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303" y="5556414"/>
                <a:ext cx="3121496" cy="369332"/>
              </a:xfrm>
              <a:prstGeom prst="rect">
                <a:avLst/>
              </a:prstGeom>
              <a:blipFill>
                <a:blip r:embed="rId7"/>
                <a:stretch>
                  <a:fillRect t="-8197" r="-19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9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</a:t>
            </a:r>
            <a:r>
              <a:rPr lang="vi-VN"/>
              <a:t>Ư</a:t>
            </a:r>
            <a:r>
              <a:rPr lang="en-US"/>
              <a:t>ƠNG PHÁP NGHIÊN CỨU (tt.)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200" y="1301586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Tăng cường dữ liệu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2AE765-6E47-491D-B8A1-47FA47002585}"/>
              </a:ext>
            </a:extLst>
          </p:cNvPr>
          <p:cNvSpPr/>
          <p:nvPr/>
        </p:nvSpPr>
        <p:spPr>
          <a:xfrm>
            <a:off x="793214" y="2050016"/>
            <a:ext cx="10724335" cy="469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Chỉ áp dụng cho tập huấn luyện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8E3F16-6E2F-42DD-A178-F5A8363BE370}"/>
              </a:ext>
            </a:extLst>
          </p:cNvPr>
          <p:cNvSpPr/>
          <p:nvPr/>
        </p:nvSpPr>
        <p:spPr>
          <a:xfrm>
            <a:off x="793214" y="2627149"/>
            <a:ext cx="8248149" cy="118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Gia tăng số l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ợng ảnh từ 322 ảnh ban đầu</a:t>
            </a:r>
          </a:p>
          <a:p>
            <a:pPr>
              <a:spcBef>
                <a:spcPts val="1200"/>
              </a:spcBef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		 </a:t>
            </a:r>
            <a:r>
              <a:rPr lang="en-US" sz="2400">
                <a:latin typeface="Readex Pro" pitchFamily="2" charset="-78"/>
                <a:cs typeface="Readex Pro" pitchFamily="2" charset="-78"/>
                <a:sym typeface="Wingdings" panose="05000000000000000000" pitchFamily="2" charset="2"/>
              </a:rPr>
              <a:t> 644 ảnh theo từng ph</a:t>
            </a:r>
            <a:r>
              <a:rPr lang="vi-VN" sz="2400">
                <a:latin typeface="Readex Pro" pitchFamily="2" charset="-78"/>
                <a:cs typeface="Readex Pro" pitchFamily="2" charset="-78"/>
                <a:sym typeface="Wingdings" panose="05000000000000000000" pitchFamily="2" charset="2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  <a:sym typeface="Wingdings" panose="05000000000000000000" pitchFamily="2" charset="2"/>
              </a:rPr>
              <a:t>ơng pháp</a:t>
            </a:r>
            <a:endParaRPr lang="en-US" sz="2400">
              <a:latin typeface="Readex Pro" pitchFamily="2" charset="-78"/>
              <a:cs typeface="Readex Pro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DC5DA-CBEE-4A71-923E-4391C3A98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4" b="7602"/>
          <a:stretch/>
        </p:blipFill>
        <p:spPr>
          <a:xfrm>
            <a:off x="1740727" y="3700894"/>
            <a:ext cx="8710549" cy="22718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111557-1970-4023-A188-37494A9EADCF}"/>
              </a:ext>
            </a:extLst>
          </p:cNvPr>
          <p:cNvSpPr/>
          <p:nvPr/>
        </p:nvSpPr>
        <p:spPr>
          <a:xfrm>
            <a:off x="2034019" y="6050603"/>
            <a:ext cx="841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5.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Minh họa hình ảnh sau khi áp dụng kỹ thuật tăng cường dữ liệu</a:t>
            </a:r>
            <a:endParaRPr lang="en-US" i="1">
              <a:latin typeface="Readex Pro" panose="020B0604020202020204" charset="-78"/>
              <a:cs typeface="Readex P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068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</a:t>
            </a:r>
            <a:r>
              <a:rPr lang="vi-VN"/>
              <a:t>Ư</a:t>
            </a:r>
            <a:r>
              <a:rPr lang="en-US"/>
              <a:t>ƠNG PHÁP NGHIÊN CỨU (tt.)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200" y="1301586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Mô hình phân đoạn đề xuất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32BECBF-5987-4611-9ED2-8F1276E0C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151600"/>
              </p:ext>
            </p:extLst>
          </p:nvPr>
        </p:nvGraphicFramePr>
        <p:xfrm>
          <a:off x="3135085" y="2005629"/>
          <a:ext cx="7799355" cy="370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2ECEDF83-F783-49AF-9497-C35D1EA47D16}"/>
              </a:ext>
            </a:extLst>
          </p:cNvPr>
          <p:cNvSpPr/>
          <p:nvPr/>
        </p:nvSpPr>
        <p:spPr>
          <a:xfrm>
            <a:off x="1014964" y="2707444"/>
            <a:ext cx="2239346" cy="2299415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72C4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309448" tIns="50800" rIns="50800" bIns="50800" numCol="1" spcCol="1270" anchor="ctr" anchorCtr="0">
            <a:noAutofit/>
          </a:bodyPr>
          <a:lstStyle/>
          <a:p>
            <a:r>
              <a:rPr lang="en-US" sz="2500" b="1">
                <a:solidFill>
                  <a:schemeClr val="accent1">
                    <a:lumMod val="50000"/>
                  </a:schemeClr>
                </a:solidFill>
              </a:rPr>
              <a:t>UNet 3+</a:t>
            </a:r>
          </a:p>
        </p:txBody>
      </p:sp>
    </p:spTree>
    <p:extLst>
      <p:ext uri="{BB962C8B-B14F-4D97-AF65-F5344CB8AC3E}">
        <p14:creationId xmlns:p14="http://schemas.microsoft.com/office/powerpoint/2010/main" val="81139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</a:t>
            </a:r>
            <a:r>
              <a:rPr lang="vi-VN"/>
              <a:t>Ư</a:t>
            </a:r>
            <a:r>
              <a:rPr lang="en-US"/>
              <a:t>ƠNG PHÁP NGHIÊN CỨU (tt.)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200" y="1301586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Mô hình phân đoạn đề xuất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8386F-EAA0-4459-9E32-69C56A99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7" y="1851142"/>
            <a:ext cx="9023966" cy="40106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8C8C0-13DB-4E47-8358-03AD774C12E9}"/>
              </a:ext>
            </a:extLst>
          </p:cNvPr>
          <p:cNvSpPr/>
          <p:nvPr/>
        </p:nvSpPr>
        <p:spPr>
          <a:xfrm>
            <a:off x="1724580" y="5861794"/>
            <a:ext cx="874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6.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Minh họa kiến trúc UNet 3+ với các kết nối bỏ qua toàn diện (full-scale skip connections)</a:t>
            </a:r>
            <a:endParaRPr lang="en-US" i="1">
              <a:latin typeface="Readex Pro" panose="020B0604020202020204" charset="-78"/>
              <a:cs typeface="Readex P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90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QUẢ THỰC NGHIỆM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200" y="1301586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Môi trường thực nghiệm và độ đo đánh giá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E0CC2F-9595-475D-8120-29B4595C9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734682"/>
            <a:ext cx="9914860" cy="329289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Enviromental setting: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Parameters: Learning rate (0.001) and Batch size (32).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Các độ đo đánh giá: Dice, IoU, Precision và Recall.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6D7A646-9F12-424E-8CEE-22C36F4F3AE0}"/>
              </a:ext>
            </a:extLst>
          </p:cNvPr>
          <p:cNvSpPr/>
          <p:nvPr/>
        </p:nvSpPr>
        <p:spPr>
          <a:xfrm>
            <a:off x="4737562" y="2432568"/>
            <a:ext cx="367554" cy="11702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9F0DE-EF36-4FD5-BD15-90E03E8FA1AE}"/>
              </a:ext>
            </a:extLst>
          </p:cNvPr>
          <p:cNvSpPr txBox="1"/>
          <p:nvPr/>
        </p:nvSpPr>
        <p:spPr>
          <a:xfrm>
            <a:off x="5298035" y="2111437"/>
            <a:ext cx="6514520" cy="50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 sz="2400" b="0" i="0">
                <a:latin typeface="Readex Pro" pitchFamily="2" charset="-78"/>
                <a:cs typeface="Readex Pro" pitchFamily="2" charset="-78"/>
              </a:defRPr>
            </a:lvl1pPr>
            <a:lvl2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latin typeface="Readex Pro" pitchFamily="2" charset="-78"/>
                <a:cs typeface="Readex Pro" pitchFamily="2" charset="-78"/>
              </a:defRPr>
            </a:lvl2pPr>
            <a:lvl3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latin typeface="Readex Pro" pitchFamily="2" charset="-78"/>
                <a:cs typeface="Readex Pro" pitchFamily="2" charset="-78"/>
              </a:defRPr>
            </a:lvl3pPr>
            <a:lvl4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latin typeface="Readex Pro" pitchFamily="2" charset="-78"/>
                <a:cs typeface="Readex Pro" pitchFamily="2" charset="-78"/>
              </a:defRPr>
            </a:lvl4pPr>
            <a:lvl5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latin typeface="Readex Pro" pitchFamily="2" charset="-78"/>
                <a:cs typeface="Readex Pro" pitchFamily="2" charset="-78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/>
              <a:t>Intel P100 CPU 2 core 4 threads 2GHZ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DBDD-6170-4FA2-91E7-B5537CD9FBA1}"/>
              </a:ext>
            </a:extLst>
          </p:cNvPr>
          <p:cNvSpPr txBox="1"/>
          <p:nvPr/>
        </p:nvSpPr>
        <p:spPr>
          <a:xfrm>
            <a:off x="5298035" y="2794052"/>
            <a:ext cx="5531224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latin typeface="Readex Pro" pitchFamily="2" charset="-78"/>
                <a:cs typeface="Readex Pro" pitchFamily="2" charset="-78"/>
              </a:defRPr>
            </a:lvl2pPr>
            <a:lvl3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latin typeface="Readex Pro" pitchFamily="2" charset="-78"/>
                <a:cs typeface="Readex Pro" pitchFamily="2" charset="-78"/>
              </a:defRPr>
            </a:lvl3pPr>
            <a:lvl4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latin typeface="Readex Pro" pitchFamily="2" charset="-78"/>
                <a:cs typeface="Readex Pro" pitchFamily="2" charset="-78"/>
              </a:defRPr>
            </a:lvl4pPr>
            <a:lvl5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latin typeface="Readex Pro" pitchFamily="2" charset="-78"/>
                <a:cs typeface="Readex Pro" pitchFamily="2" charset="-78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GPU P100-PCIE 16GB, RAM 29GB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66542-8921-400B-9C54-BD4CF5D4DF6B}"/>
              </a:ext>
            </a:extLst>
          </p:cNvPr>
          <p:cNvSpPr txBox="1"/>
          <p:nvPr/>
        </p:nvSpPr>
        <p:spPr>
          <a:xfrm>
            <a:off x="5298035" y="3516012"/>
            <a:ext cx="5531224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latin typeface="Readex Pro" pitchFamily="2" charset="-78"/>
                <a:cs typeface="Readex Pro" pitchFamily="2" charset="-78"/>
              </a:defRPr>
            </a:lvl2pPr>
            <a:lvl3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latin typeface="Readex Pro" pitchFamily="2" charset="-78"/>
                <a:cs typeface="Readex Pro" pitchFamily="2" charset="-78"/>
              </a:defRPr>
            </a:lvl3pPr>
            <a:lvl4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latin typeface="Readex Pro" pitchFamily="2" charset="-78"/>
                <a:cs typeface="Readex Pro" pitchFamily="2" charset="-78"/>
              </a:defRPr>
            </a:lvl4pPr>
            <a:lvl5pPr indent="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latin typeface="Readex Pro" pitchFamily="2" charset="-78"/>
                <a:cs typeface="Readex Pro" pitchFamily="2" charset="-78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Disk 73.1GB </a:t>
            </a:r>
          </a:p>
        </p:txBody>
      </p:sp>
    </p:spTree>
    <p:extLst>
      <p:ext uri="{BB962C8B-B14F-4D97-AF65-F5344CB8AC3E}">
        <p14:creationId xmlns:p14="http://schemas.microsoft.com/office/powerpoint/2010/main" val="5120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QUẢ THỰC NGHIỆM (tt.)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199" y="1301586"/>
            <a:ext cx="9481457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Hiệu suất phân đoạn trên từng phiên bản UNet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26B570-ADFD-4E78-BD48-4529A0869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71050"/>
              </p:ext>
            </p:extLst>
          </p:nvPr>
        </p:nvGraphicFramePr>
        <p:xfrm>
          <a:off x="2298440" y="4452329"/>
          <a:ext cx="7595118" cy="1478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84548">
                  <a:extLst>
                    <a:ext uri="{9D8B030D-6E8A-4147-A177-3AD203B41FA5}">
                      <a16:colId xmlns:a16="http://schemas.microsoft.com/office/drawing/2014/main" val="904187246"/>
                    </a:ext>
                  </a:extLst>
                </a:gridCol>
                <a:gridCol w="1206318">
                  <a:extLst>
                    <a:ext uri="{9D8B030D-6E8A-4147-A177-3AD203B41FA5}">
                      <a16:colId xmlns:a16="http://schemas.microsoft.com/office/drawing/2014/main" val="375898938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795922399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3133044755"/>
                    </a:ext>
                  </a:extLst>
                </a:gridCol>
                <a:gridCol w="1166326">
                  <a:extLst>
                    <a:ext uri="{9D8B030D-6E8A-4147-A177-3AD203B41FA5}">
                      <a16:colId xmlns:a16="http://schemas.microsoft.com/office/drawing/2014/main" val="8310414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hình phân đoạn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03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0,8652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19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UNet++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UNet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9912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45193D-4204-4D59-9200-F0EAC81492E5}"/>
              </a:ext>
            </a:extLst>
          </p:cNvPr>
          <p:cNvSpPr txBox="1"/>
          <p:nvPr/>
        </p:nvSpPr>
        <p:spPr>
          <a:xfrm>
            <a:off x="2048332" y="3930565"/>
            <a:ext cx="8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Bảng 3. Hiệu suất phân đoạn vùng n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ư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ớc trên từng phiên bản UNet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8574BB1-A6D9-4CE1-83B1-8B6465C75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69860"/>
              </p:ext>
            </p:extLst>
          </p:nvPr>
        </p:nvGraphicFramePr>
        <p:xfrm>
          <a:off x="2564431" y="2299854"/>
          <a:ext cx="6178353" cy="1478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5398">
                  <a:extLst>
                    <a:ext uri="{9D8B030D-6E8A-4147-A177-3AD203B41FA5}">
                      <a16:colId xmlns:a16="http://schemas.microsoft.com/office/drawing/2014/main" val="904187246"/>
                    </a:ext>
                  </a:extLst>
                </a:gridCol>
                <a:gridCol w="3582955">
                  <a:extLst>
                    <a:ext uri="{9D8B030D-6E8A-4147-A177-3AD203B41FA5}">
                      <a16:colId xmlns:a16="http://schemas.microsoft.com/office/drawing/2014/main" val="3758989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hình phân đoạn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l</a:t>
                      </a:r>
                      <a:r>
                        <a:rPr lang="vi-V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ợng tham số huấn luyện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03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31,031,810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19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UNet++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31,118,274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UNet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26,967,274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9912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30724F-FBBD-43E9-8746-61C30FCE0EA3}"/>
              </a:ext>
            </a:extLst>
          </p:cNvPr>
          <p:cNvSpPr txBox="1"/>
          <p:nvPr/>
        </p:nvSpPr>
        <p:spPr>
          <a:xfrm>
            <a:off x="2048332" y="1932328"/>
            <a:ext cx="8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Bảng 2. Tổng số tham số huấn luyện của từng mô hình</a:t>
            </a:r>
          </a:p>
        </p:txBody>
      </p:sp>
    </p:spTree>
    <p:extLst>
      <p:ext uri="{BB962C8B-B14F-4D97-AF65-F5344CB8AC3E}">
        <p14:creationId xmlns:p14="http://schemas.microsoft.com/office/powerpoint/2010/main" val="336266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QUẢ THỰC NGHIỆM (tt.)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199" y="1301586"/>
            <a:ext cx="9481457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Hiệu suất phân đoạn trên từng phiên bản UNet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A4312-E346-4661-8D85-9768F5C31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59" y="1851142"/>
            <a:ext cx="6729962" cy="39740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9FCFF4-F37B-43CD-B500-A7B31502C010}"/>
              </a:ext>
            </a:extLst>
          </p:cNvPr>
          <p:cNvSpPr/>
          <p:nvPr/>
        </p:nvSpPr>
        <p:spPr>
          <a:xfrm>
            <a:off x="2041821" y="5875563"/>
            <a:ext cx="874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7. H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iệu suất phân đoạn vùng nước trên từng phiên bản UNet, UNet++ và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UNet3+ thông qua biểu đồ</a:t>
            </a:r>
            <a:endParaRPr lang="en-US" i="1">
              <a:latin typeface="Readex Pro" panose="020B0604020202020204" charset="-78"/>
              <a:cs typeface="Readex P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54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QUẢ THỰC NGHIỆM (tt.)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199" y="1301586"/>
            <a:ext cx="11353801" cy="9844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/>
              <a:t>Hiệu suất phân đoạn vùng nước khi áp dụng từng phương pháp t</a:t>
            </a:r>
            <a:r>
              <a:rPr lang="en-US"/>
              <a:t>ăng </a:t>
            </a:r>
            <a:r>
              <a:rPr lang="vi-VN"/>
              <a:t>cường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26B570-ADFD-4E78-BD48-4529A0869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069023"/>
              </p:ext>
            </p:extLst>
          </p:nvPr>
        </p:nvGraphicFramePr>
        <p:xfrm>
          <a:off x="2298441" y="3323889"/>
          <a:ext cx="7595118" cy="1849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84548">
                  <a:extLst>
                    <a:ext uri="{9D8B030D-6E8A-4147-A177-3AD203B41FA5}">
                      <a16:colId xmlns:a16="http://schemas.microsoft.com/office/drawing/2014/main" val="904187246"/>
                    </a:ext>
                  </a:extLst>
                </a:gridCol>
                <a:gridCol w="1206318">
                  <a:extLst>
                    <a:ext uri="{9D8B030D-6E8A-4147-A177-3AD203B41FA5}">
                      <a16:colId xmlns:a16="http://schemas.microsoft.com/office/drawing/2014/main" val="375898938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795922399"/>
                    </a:ext>
                  </a:extLst>
                </a:gridCol>
                <a:gridCol w="1296955">
                  <a:extLst>
                    <a:ext uri="{9D8B030D-6E8A-4147-A177-3AD203B41FA5}">
                      <a16:colId xmlns:a16="http://schemas.microsoft.com/office/drawing/2014/main" val="3133044755"/>
                    </a:ext>
                  </a:extLst>
                </a:gridCol>
                <a:gridCol w="1166326">
                  <a:extLst>
                    <a:ext uri="{9D8B030D-6E8A-4147-A177-3AD203B41FA5}">
                      <a16:colId xmlns:a16="http://schemas.microsoft.com/office/drawing/2014/main" val="8310414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  <a:r>
                        <a:rPr lang="vi-V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ơng pháp đề xuất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03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Horizontal Flip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19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0.9632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0.9290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0.9902</a:t>
                      </a:r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0.9376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Brightness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9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Combined all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0.9574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9319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303552D-2F1F-4638-9F2E-2EDD69E6612D}"/>
              </a:ext>
            </a:extLst>
          </p:cNvPr>
          <p:cNvSpPr txBox="1"/>
          <p:nvPr/>
        </p:nvSpPr>
        <p:spPr>
          <a:xfrm>
            <a:off x="2228461" y="2627149"/>
            <a:ext cx="7735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Bảng 4.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Hiệu suất phân đoạn vùng nước trên từng phương pháp tăng cường đối với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kiến trúc UNet 3+</a:t>
            </a:r>
            <a:endParaRPr lang="en-US" i="1">
              <a:latin typeface="Readex Pro" panose="020B0604020202020204" charset="-78"/>
              <a:cs typeface="Readex Pro" panose="020B060402020202020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4E3BA-82EF-44AE-B8EC-8EF130698D41}"/>
              </a:ext>
            </a:extLst>
          </p:cNvPr>
          <p:cNvSpPr txBox="1"/>
          <p:nvPr/>
        </p:nvSpPr>
        <p:spPr>
          <a:xfrm>
            <a:off x="2298441" y="5223418"/>
            <a:ext cx="773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latin typeface="Readex Pro" panose="020B0604020202020204" charset="-78"/>
                <a:cs typeface="Readex Pro" panose="020B0604020202020204" charset="-78"/>
              </a:rPr>
              <a:t>Chú thích: K</a:t>
            </a:r>
            <a:r>
              <a:rPr lang="vi-VN" sz="1400" i="1">
                <a:latin typeface="Readex Pro" panose="020B0604020202020204" charset="-78"/>
                <a:cs typeface="Readex Pro" panose="020B0604020202020204" charset="-78"/>
              </a:rPr>
              <a:t>ết quả cao nhất được in đậm để xem xét.</a:t>
            </a:r>
            <a:endParaRPr lang="en-US" sz="1400" i="1">
              <a:latin typeface="Readex Pro" panose="020B0604020202020204" charset="-78"/>
              <a:cs typeface="Readex P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145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9C82-E165-4291-296C-0B6D2968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3" y="2671044"/>
            <a:ext cx="11205713" cy="1855310"/>
          </a:xfrm>
        </p:spPr>
        <p:txBody>
          <a:bodyPr>
            <a:normAutofit fontScale="90000"/>
          </a:bodyPr>
          <a:lstStyle/>
          <a:p>
            <a:r>
              <a:rPr lang="vi-VN"/>
              <a:t>Đánh giá hiệu năng và độ bền vững của các giải pháp học sâu trong phát hiện xâm nhập trên các môi trường mạng không đồng nhất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249C-51C8-C10F-ACF3-9A8B868F97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47750" y="4942354"/>
            <a:ext cx="3083773" cy="1413622"/>
          </a:xfrm>
        </p:spPr>
        <p:txBody>
          <a:bodyPr/>
          <a:lstStyle/>
          <a:p>
            <a:pPr algn="l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Hội đồng phản biện:</a:t>
            </a:r>
          </a:p>
          <a:p>
            <a:pPr algn="l"/>
            <a:r>
              <a:rPr lang="en-US" sz="1800"/>
              <a:t>TS. Nguyễn Hữu Vân Long</a:t>
            </a:r>
          </a:p>
          <a:p>
            <a:pPr algn="l"/>
            <a:r>
              <a:rPr lang="en-US" sz="1800"/>
              <a:t>TS. Lê Thị Tố Quyên</a:t>
            </a:r>
          </a:p>
          <a:p>
            <a:pPr algn="l"/>
            <a:r>
              <a:rPr lang="en-US" sz="1800"/>
              <a:t>TS. Trần Văn An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57A611F-834B-41D8-B281-281B88ABECA3}"/>
              </a:ext>
            </a:extLst>
          </p:cNvPr>
          <p:cNvSpPr txBox="1">
            <a:spLocks/>
          </p:cNvSpPr>
          <p:nvPr/>
        </p:nvSpPr>
        <p:spPr>
          <a:xfrm>
            <a:off x="8579312" y="4942354"/>
            <a:ext cx="4267115" cy="1413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Sinh viên thực hiện:</a:t>
            </a:r>
          </a:p>
          <a:p>
            <a:pPr algn="l"/>
            <a:r>
              <a:rPr lang="en-US" sz="1800"/>
              <a:t>D</a:t>
            </a:r>
            <a:r>
              <a:rPr lang="vi-VN" sz="1800"/>
              <a:t>ư</a:t>
            </a:r>
            <a:r>
              <a:rPr lang="en-US" sz="1800"/>
              <a:t>ơng Thị Kiều Trâm</a:t>
            </a:r>
          </a:p>
          <a:p>
            <a:pPr algn="l"/>
            <a:r>
              <a:rPr lang="en-US" sz="1800"/>
              <a:t>Mã số sinh viên: B2110953</a:t>
            </a:r>
          </a:p>
          <a:p>
            <a:pPr algn="l"/>
            <a:r>
              <a:rPr lang="en-US" sz="1800"/>
              <a:t>Khóa: 47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6DBF7D-6A2A-483E-AC4A-00FEB3BBC6C4}"/>
              </a:ext>
            </a:extLst>
          </p:cNvPr>
          <p:cNvSpPr txBox="1">
            <a:spLocks/>
          </p:cNvSpPr>
          <p:nvPr/>
        </p:nvSpPr>
        <p:spPr>
          <a:xfrm>
            <a:off x="1228163" y="4945155"/>
            <a:ext cx="3083773" cy="1413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Giảng viên h</a:t>
            </a:r>
            <a:r>
              <a:rPr lang="vi-VN" sz="1800">
                <a:solidFill>
                  <a:schemeClr val="accent1">
                    <a:lumMod val="75000"/>
                  </a:schemeClr>
                </a:solidFill>
              </a:rPr>
              <a:t>ư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ớng dẫn:</a:t>
            </a:r>
          </a:p>
          <a:p>
            <a:pPr algn="l"/>
            <a:r>
              <a:rPr lang="en-US" sz="1800"/>
              <a:t>TS. Nguyễn Hữu Vân Long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9963B00-19D4-47DC-9A89-71C68A99BB4C}"/>
              </a:ext>
            </a:extLst>
          </p:cNvPr>
          <p:cNvSpPr txBox="1">
            <a:spLocks/>
          </p:cNvSpPr>
          <p:nvPr/>
        </p:nvSpPr>
        <p:spPr>
          <a:xfrm>
            <a:off x="493143" y="1522699"/>
            <a:ext cx="11205713" cy="10367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70C0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ĐẠI HỌC CẦN TH</a:t>
            </a:r>
            <a:r>
              <a:rPr lang="vi-VN"/>
              <a:t>Ơ</a:t>
            </a:r>
            <a:endParaRPr lang="en-US"/>
          </a:p>
          <a:p>
            <a:r>
              <a:rPr lang="en-US"/>
              <a:t>TR</a:t>
            </a:r>
            <a:r>
              <a:rPr lang="vi-VN"/>
              <a:t>Ư</a:t>
            </a:r>
            <a:r>
              <a:rPr lang="en-US"/>
              <a:t>ỜNG CÔNG NGHỆ THÔNG TIN &amp; TRUYỀN THÔNG</a:t>
            </a:r>
          </a:p>
          <a:p>
            <a:r>
              <a:rPr lang="en-US"/>
              <a:t>KHOA MẠNG MÁY TÍNH &amp; TRUYỀN THÔNG DỮ LIỆU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0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QUẢ THỰC NGHIỆM (tt.)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199" y="1301586"/>
            <a:ext cx="11353801" cy="9844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/>
              <a:t>Hiệu suất phân đoạn vùng nước khi áp dụng từng phương pháp t</a:t>
            </a:r>
            <a:r>
              <a:rPr lang="en-US"/>
              <a:t>ăng </a:t>
            </a:r>
            <a:r>
              <a:rPr lang="vi-VN"/>
              <a:t>cường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4F5B8-C8ED-46AC-9FE7-75D615F2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2555565"/>
            <a:ext cx="2658359" cy="2099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012C32-FFFD-4D29-AD12-2DBE8B657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37" y="2555565"/>
            <a:ext cx="2658359" cy="2099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3AF8CE-699C-450C-957C-5DF6AAE7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7081"/>
            <a:ext cx="2656440" cy="2098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FAB02D-B3F6-4A14-A956-8FF76D8F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06" y="2555565"/>
            <a:ext cx="2656441" cy="20984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F288A0-771C-4C3E-A190-B346D93C1B4A}"/>
              </a:ext>
            </a:extLst>
          </p:cNvPr>
          <p:cNvSpPr/>
          <p:nvPr/>
        </p:nvSpPr>
        <p:spPr>
          <a:xfrm>
            <a:off x="713585" y="5410315"/>
            <a:ext cx="1102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8.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Biểu đồ mất mát (loss graph) của từng phương pháp tăng cường đối với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kiến trúc UNet 3+</a:t>
            </a:r>
            <a:endParaRPr lang="en-US" i="1">
              <a:latin typeface="Readex Pro" panose="020B0604020202020204" charset="-78"/>
              <a:cs typeface="Readex Pro" panose="020B0604020202020204" charset="-7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64B67-E7CC-40A8-9296-3A238B51E040}"/>
              </a:ext>
            </a:extLst>
          </p:cNvPr>
          <p:cNvSpPr/>
          <p:nvPr/>
        </p:nvSpPr>
        <p:spPr>
          <a:xfrm>
            <a:off x="924300" y="4661293"/>
            <a:ext cx="209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Horizontal Flip</a:t>
            </a:r>
          </a:p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(Lật ngang)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68482E-7F5C-4EAB-B452-332AD6907594}"/>
              </a:ext>
            </a:extLst>
          </p:cNvPr>
          <p:cNvSpPr/>
          <p:nvPr/>
        </p:nvSpPr>
        <p:spPr>
          <a:xfrm>
            <a:off x="3851529" y="4708977"/>
            <a:ext cx="209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Contrast</a:t>
            </a:r>
          </a:p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(Độ t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ư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ơng phản)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E08D95-289D-45DF-8A4B-4ABDE80CF722}"/>
              </a:ext>
            </a:extLst>
          </p:cNvPr>
          <p:cNvSpPr/>
          <p:nvPr/>
        </p:nvSpPr>
        <p:spPr>
          <a:xfrm>
            <a:off x="9583902" y="4661293"/>
            <a:ext cx="209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Combined all</a:t>
            </a:r>
          </a:p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(Kết hợp tất cả)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250DC5-4066-4221-B7E2-D1518CFBC7CC}"/>
              </a:ext>
            </a:extLst>
          </p:cNvPr>
          <p:cNvSpPr/>
          <p:nvPr/>
        </p:nvSpPr>
        <p:spPr>
          <a:xfrm>
            <a:off x="6778758" y="4703308"/>
            <a:ext cx="209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Brightness</a:t>
            </a:r>
          </a:p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(Độ sáng)</a:t>
            </a:r>
          </a:p>
        </p:txBody>
      </p:sp>
    </p:spTree>
    <p:extLst>
      <p:ext uri="{BB962C8B-B14F-4D97-AF65-F5344CB8AC3E}">
        <p14:creationId xmlns:p14="http://schemas.microsoft.com/office/powerpoint/2010/main" val="28164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E97DC27-88D8-46E4-80EB-459A93833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332" y="2190750"/>
            <a:ext cx="3607492" cy="3761528"/>
          </a:xfrm>
        </p:spPr>
        <p:txBody>
          <a:bodyPr>
            <a:normAutofit/>
          </a:bodyPr>
          <a:lstStyle/>
          <a:p>
            <a:r>
              <a:rPr lang="vi-VN" sz="3200"/>
              <a:t>Hiệu suất phân đoạn vùng nước khi áp dụng từng phương pháp tăng cường</a:t>
            </a:r>
          </a:p>
          <a:p>
            <a:endParaRPr lang="en-US" sz="3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40CA5-C254-4D7F-BC89-7716A6E84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32" y="481807"/>
            <a:ext cx="3607491" cy="1570038"/>
          </a:xfrm>
        </p:spPr>
        <p:txBody>
          <a:bodyPr/>
          <a:lstStyle/>
          <a:p>
            <a:r>
              <a:rPr lang="en-US" sz="3600"/>
              <a:t>KẾT QUẢ</a:t>
            </a:r>
            <a:br>
              <a:rPr lang="en-US" sz="3600"/>
            </a:br>
            <a:r>
              <a:rPr lang="en-US" sz="3600"/>
              <a:t>THỰC NGHIỆM (tt.)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7C93B-1CE6-480C-96DE-74FE9A9DE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63" y="435109"/>
            <a:ext cx="5896573" cy="4985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CE21E0-0992-4C1B-B044-0C5B9BA2EEFC}"/>
              </a:ext>
            </a:extLst>
          </p:cNvPr>
          <p:cNvSpPr/>
          <p:nvPr/>
        </p:nvSpPr>
        <p:spPr>
          <a:xfrm>
            <a:off x="4910251" y="5499561"/>
            <a:ext cx="6760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9.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Ma trận nhầm lẫn trực quan hóa của kiến trúc UNet 3+ sau khi áp dụng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tăng cường với phương pháp độ sáng ngẫu nhiên.</a:t>
            </a:r>
            <a:endParaRPr lang="en-US" i="1">
              <a:latin typeface="Readex Pro" panose="020B0604020202020204" charset="-78"/>
              <a:cs typeface="Readex P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9950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E97DC27-88D8-46E4-80EB-459A93833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332" y="2190750"/>
            <a:ext cx="3607492" cy="3761528"/>
          </a:xfrm>
        </p:spPr>
        <p:txBody>
          <a:bodyPr>
            <a:normAutofit/>
          </a:bodyPr>
          <a:lstStyle/>
          <a:p>
            <a:r>
              <a:rPr lang="vi-VN" sz="3200"/>
              <a:t>Hiệu suất phân đoạn vùng nước khi áp dụng từng phương pháp tăng cường</a:t>
            </a:r>
          </a:p>
          <a:p>
            <a:endParaRPr lang="en-US" sz="3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40CA5-C254-4D7F-BC89-7716A6E84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32" y="481807"/>
            <a:ext cx="3607491" cy="1570038"/>
          </a:xfrm>
        </p:spPr>
        <p:txBody>
          <a:bodyPr/>
          <a:lstStyle/>
          <a:p>
            <a:r>
              <a:rPr lang="en-US" sz="3600"/>
              <a:t>KẾT QUẢ</a:t>
            </a:r>
            <a:br>
              <a:rPr lang="en-US" sz="3600"/>
            </a:br>
            <a:r>
              <a:rPr lang="en-US" sz="3600"/>
              <a:t>THỰC NGHIỆM (tt.)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CE21E0-0992-4C1B-B044-0C5B9BA2EEFC}"/>
              </a:ext>
            </a:extLst>
          </p:cNvPr>
          <p:cNvSpPr/>
          <p:nvPr/>
        </p:nvSpPr>
        <p:spPr>
          <a:xfrm>
            <a:off x="4938243" y="5629112"/>
            <a:ext cx="676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10. M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ặt nạ sự thật và kết quả dự đoán từ tập kiểm tra đối với kiến trúc UNet 3+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khi áp dụng 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độ sáng ngẫu nhiên.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BFD25-BC33-47F9-BCE3-CB9514CC7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51" y="272726"/>
            <a:ext cx="6123654" cy="5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6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QUẢ THỰC NGHIỆM (tt.)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199" y="1301586"/>
            <a:ext cx="11353801" cy="6951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 sánh với các nghiên cứu liên quan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539CFD3-5D17-41F2-B83F-2EA44E63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016125"/>
              </p:ext>
            </p:extLst>
          </p:nvPr>
        </p:nvGraphicFramePr>
        <p:xfrm>
          <a:off x="1358151" y="2925851"/>
          <a:ext cx="9291920" cy="2021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85499">
                  <a:extLst>
                    <a:ext uri="{9D8B030D-6E8A-4147-A177-3AD203B41FA5}">
                      <a16:colId xmlns:a16="http://schemas.microsoft.com/office/drawing/2014/main" val="3051124223"/>
                    </a:ext>
                  </a:extLst>
                </a:gridCol>
                <a:gridCol w="1602382">
                  <a:extLst>
                    <a:ext uri="{9D8B030D-6E8A-4147-A177-3AD203B41FA5}">
                      <a16:colId xmlns:a16="http://schemas.microsoft.com/office/drawing/2014/main" val="244956621"/>
                    </a:ext>
                  </a:extLst>
                </a:gridCol>
                <a:gridCol w="1200980">
                  <a:extLst>
                    <a:ext uri="{9D8B030D-6E8A-4147-A177-3AD203B41FA5}">
                      <a16:colId xmlns:a16="http://schemas.microsoft.com/office/drawing/2014/main" val="1789950233"/>
                    </a:ext>
                  </a:extLst>
                </a:gridCol>
                <a:gridCol w="1084729">
                  <a:extLst>
                    <a:ext uri="{9D8B030D-6E8A-4147-A177-3AD203B41FA5}">
                      <a16:colId xmlns:a16="http://schemas.microsoft.com/office/drawing/2014/main" val="1319832605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3427629191"/>
                    </a:ext>
                  </a:extLst>
                </a:gridCol>
                <a:gridCol w="1174376">
                  <a:extLst>
                    <a:ext uri="{9D8B030D-6E8A-4147-A177-3AD203B41FA5}">
                      <a16:colId xmlns:a16="http://schemas.microsoft.com/office/drawing/2014/main" val="3112669538"/>
                    </a:ext>
                  </a:extLst>
                </a:gridCol>
                <a:gridCol w="941295">
                  <a:extLst>
                    <a:ext uri="{9D8B030D-6E8A-4147-A177-3AD203B41FA5}">
                      <a16:colId xmlns:a16="http://schemas.microsoft.com/office/drawing/2014/main" val="1212272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 giả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  <a:r>
                        <a:rPr lang="vi-V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ơng pháp </a:t>
                      </a:r>
                    </a:p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 xuất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UNet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03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Anusha et al (2022)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bodies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04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Zhang et al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Water-Body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0.9064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0.9157</a:t>
                      </a:r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11654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4947382-674A-4129-8CD6-7D3AEE377A84}"/>
              </a:ext>
            </a:extLst>
          </p:cNvPr>
          <p:cNvSpPr txBox="1"/>
          <p:nvPr/>
        </p:nvSpPr>
        <p:spPr>
          <a:xfrm>
            <a:off x="1283505" y="2442483"/>
            <a:ext cx="92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Bảng 4. 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So sánh hiệu quả phân đoạn vùng nước với các phương pháp tiếp cận khác</a:t>
            </a:r>
            <a:endParaRPr lang="en-US" i="1">
              <a:latin typeface="Readex Pro" panose="020B0604020202020204" charset="-78"/>
              <a:cs typeface="Readex Pro" panose="020B0604020202020204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0F03EB-1FD1-4D8E-A096-3B7150157195}"/>
              </a:ext>
            </a:extLst>
          </p:cNvPr>
          <p:cNvSpPr/>
          <p:nvPr/>
        </p:nvSpPr>
        <p:spPr>
          <a:xfrm>
            <a:off x="1358151" y="5061727"/>
            <a:ext cx="876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latin typeface="Readex Pro" panose="020B0604020202020204" charset="-78"/>
                <a:cs typeface="Readex Pro" panose="020B0604020202020204" charset="-78"/>
              </a:rPr>
              <a:t>Chú thích: Hiệu quả phân đoạn cao hơn được in đậm; kí hiệu “–” cho biết kết quả không được đề cập.</a:t>
            </a:r>
          </a:p>
        </p:txBody>
      </p:sp>
    </p:spTree>
    <p:extLst>
      <p:ext uri="{BB962C8B-B14F-4D97-AF65-F5344CB8AC3E}">
        <p14:creationId xmlns:p14="http://schemas.microsoft.com/office/powerpoint/2010/main" val="78242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199" y="1301586"/>
            <a:ext cx="11353801" cy="6765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Kết quả đạt được và đóng góp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5DC009-5555-4F59-97DA-E3C2F0605EDF}"/>
              </a:ext>
            </a:extLst>
          </p:cNvPr>
          <p:cNvSpPr/>
          <p:nvPr/>
        </p:nvSpPr>
        <p:spPr>
          <a:xfrm>
            <a:off x="838198" y="2200766"/>
            <a:ext cx="10041295" cy="3910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Kết quả ghi nhận cho thấy hiệu quả phân đoạn mà UNet 3+ mang lại giúp xác định vùng nước khá tốt.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L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à cơ sở giúp 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giúp xác định 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sự thay đổi của các vùng nước dựa trên diện tích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 theo thời gian.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Tham gia hội nghị “The 17th Multi-Disciplinary International Conference on Artificial Intelligence” với tựa đề xuất bản mang tên “</a:t>
            </a:r>
            <a:r>
              <a:rPr lang="en-US" sz="2400" b="1" i="1">
                <a:latin typeface="Readex Pro" pitchFamily="2" charset="-78"/>
                <a:cs typeface="Readex Pro" pitchFamily="2" charset="-78"/>
              </a:rPr>
              <a:t>Identifying Water Bodies in Satellite Images UsingUNet3+”</a:t>
            </a:r>
          </a:p>
        </p:txBody>
      </p:sp>
    </p:spTree>
    <p:extLst>
      <p:ext uri="{BB962C8B-B14F-4D97-AF65-F5344CB8AC3E}">
        <p14:creationId xmlns:p14="http://schemas.microsoft.com/office/powerpoint/2010/main" val="341218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9EF8-A716-4D89-81D7-C94ECC32CEBE}"/>
              </a:ext>
            </a:extLst>
          </p:cNvPr>
          <p:cNvSpPr txBox="1">
            <a:spLocks/>
          </p:cNvSpPr>
          <p:nvPr/>
        </p:nvSpPr>
        <p:spPr>
          <a:xfrm>
            <a:off x="838199" y="1301586"/>
            <a:ext cx="11353801" cy="5831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Hướng phát triển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26F90E-A54E-4A96-9B43-D2C4D1049B07}"/>
              </a:ext>
            </a:extLst>
          </p:cNvPr>
          <p:cNvSpPr/>
          <p:nvPr/>
        </p:nvSpPr>
        <p:spPr>
          <a:xfrm>
            <a:off x="838198" y="2200766"/>
            <a:ext cx="10041295" cy="3910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Cải tiến mô hình </a:t>
            </a:r>
            <a:r>
              <a:rPr lang="en-US" sz="2400">
                <a:latin typeface="Readex Pro" pitchFamily="2" charset="-78"/>
                <a:cs typeface="Readex Pro" pitchFamily="2" charset="-78"/>
                <a:sym typeface="Wingdings" panose="05000000000000000000" pitchFamily="2" charset="2"/>
              </a:rPr>
              <a:t> Tăng độ chính sát, hiệu suất phân đoạn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sz="2400" b="1" i="1">
              <a:latin typeface="Readex Pro" pitchFamily="2" charset="-78"/>
              <a:cs typeface="Readex Pro" pitchFamily="2" charset="-78"/>
              <a:sym typeface="Wingdings" panose="05000000000000000000" pitchFamily="2" charset="2"/>
            </a:endParaRP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  <a:sym typeface="Wingdings" panose="05000000000000000000" pitchFamily="2" charset="2"/>
              </a:rPr>
              <a:t>Mở rộng khu vực nghiên cứu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sz="2400">
              <a:latin typeface="Readex Pro" pitchFamily="2" charset="-78"/>
              <a:cs typeface="Readex Pro" pitchFamily="2" charset="-78"/>
              <a:sym typeface="Wingdings" panose="05000000000000000000" pitchFamily="2" charset="2"/>
            </a:endParaRP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  <a:sym typeface="Wingdings" panose="05000000000000000000" pitchFamily="2" charset="2"/>
              </a:rPr>
              <a:t>Phát triển ứng dụng</a:t>
            </a:r>
          </a:p>
        </p:txBody>
      </p:sp>
    </p:spTree>
    <p:extLst>
      <p:ext uri="{BB962C8B-B14F-4D97-AF65-F5344CB8AC3E}">
        <p14:creationId xmlns:p14="http://schemas.microsoft.com/office/powerpoint/2010/main" val="17968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981F-8DDB-4942-9095-1A301A930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CÁM ƠN QUÝ THẦY CÔ ĐÃ LẮNG NGHE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8CBC-CC0F-41DD-9762-03FD26D3B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Sincerely 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164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5534-7827-4BC2-AA37-164B475A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159591"/>
            <a:ext cx="10029565" cy="1655762"/>
          </a:xfrm>
        </p:spPr>
        <p:txBody>
          <a:bodyPr/>
          <a:lstStyle/>
          <a:p>
            <a:r>
              <a:rPr lang="en-US"/>
              <a:t>NỘI DUNG BÁO CÁO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4FC59B-0CE4-4324-A580-51113648ADF0}"/>
              </a:ext>
            </a:extLst>
          </p:cNvPr>
          <p:cNvSpPr/>
          <p:nvPr/>
        </p:nvSpPr>
        <p:spPr>
          <a:xfrm>
            <a:off x="2340036" y="2038087"/>
            <a:ext cx="412376" cy="405638"/>
          </a:xfrm>
          <a:prstGeom prst="ellipse">
            <a:avLst/>
          </a:prstGeom>
          <a:solidFill>
            <a:srgbClr val="00A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Readex Pro" panose="020B0604020202020204" charset="-78"/>
                <a:ea typeface="+mj-ea"/>
                <a:cs typeface="Readex Pro" panose="020B0604020202020204" charset="-78"/>
              </a:rPr>
              <a:t>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1263CA-68D3-4832-98AC-D0AACF69ADDE}"/>
              </a:ext>
            </a:extLst>
          </p:cNvPr>
          <p:cNvSpPr txBox="1">
            <a:spLocks/>
          </p:cNvSpPr>
          <p:nvPr/>
        </p:nvSpPr>
        <p:spPr>
          <a:xfrm>
            <a:off x="2985495" y="2697564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Nội dung nghiên cứu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7916DC-7D5E-4824-A48D-C8682694BA67}"/>
              </a:ext>
            </a:extLst>
          </p:cNvPr>
          <p:cNvSpPr/>
          <p:nvPr/>
        </p:nvSpPr>
        <p:spPr>
          <a:xfrm>
            <a:off x="2340036" y="2769523"/>
            <a:ext cx="412376" cy="405638"/>
          </a:xfrm>
          <a:prstGeom prst="ellipse">
            <a:avLst/>
          </a:prstGeom>
          <a:solidFill>
            <a:srgbClr val="00A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Readex Pro" panose="020B0604020202020204" charset="-78"/>
                <a:ea typeface="+mj-ea"/>
                <a:cs typeface="Readex Pro" panose="020B0604020202020204" charset="-78"/>
              </a:rPr>
              <a:t>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BE321C6-A454-48FA-A815-4542FA180EF5}"/>
              </a:ext>
            </a:extLst>
          </p:cNvPr>
          <p:cNvSpPr txBox="1">
            <a:spLocks/>
          </p:cNvSpPr>
          <p:nvPr/>
        </p:nvSpPr>
        <p:spPr>
          <a:xfrm>
            <a:off x="2985495" y="3429000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</a:t>
            </a:r>
            <a:r>
              <a:rPr lang="vi-VN"/>
              <a:t>ư</a:t>
            </a:r>
            <a:r>
              <a:rPr lang="en-US"/>
              <a:t>ơng pháp nghiên cứu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8395AD-20A8-47EE-B1DC-4F2280677D26}"/>
              </a:ext>
            </a:extLst>
          </p:cNvPr>
          <p:cNvSpPr/>
          <p:nvPr/>
        </p:nvSpPr>
        <p:spPr>
          <a:xfrm>
            <a:off x="2340036" y="3500959"/>
            <a:ext cx="412376" cy="405638"/>
          </a:xfrm>
          <a:prstGeom prst="ellipse">
            <a:avLst/>
          </a:prstGeom>
          <a:solidFill>
            <a:srgbClr val="00A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Readex Pro" panose="020B0604020202020204" charset="-78"/>
                <a:ea typeface="+mj-ea"/>
                <a:cs typeface="Readex Pro" panose="020B0604020202020204" charset="-78"/>
              </a:rPr>
              <a:t>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6843A80-792D-4845-86CD-879B6E16F486}"/>
              </a:ext>
            </a:extLst>
          </p:cNvPr>
          <p:cNvSpPr txBox="1">
            <a:spLocks/>
          </p:cNvSpPr>
          <p:nvPr/>
        </p:nvSpPr>
        <p:spPr>
          <a:xfrm>
            <a:off x="2985494" y="4159925"/>
            <a:ext cx="8487635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Kết quả thực nghiệm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E3B480-A21F-4980-8BF9-15613192C877}"/>
              </a:ext>
            </a:extLst>
          </p:cNvPr>
          <p:cNvSpPr/>
          <p:nvPr/>
        </p:nvSpPr>
        <p:spPr>
          <a:xfrm>
            <a:off x="2340036" y="4231884"/>
            <a:ext cx="412376" cy="405638"/>
          </a:xfrm>
          <a:prstGeom prst="ellipse">
            <a:avLst/>
          </a:prstGeom>
          <a:solidFill>
            <a:srgbClr val="00A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Readex Pro" panose="020B0604020202020204" charset="-78"/>
                <a:ea typeface="+mj-ea"/>
                <a:cs typeface="Readex Pro" panose="020B0604020202020204" charset="-78"/>
              </a:rPr>
              <a:t>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CFE7497-DF59-45DB-9214-0884D80AC9AD}"/>
              </a:ext>
            </a:extLst>
          </p:cNvPr>
          <p:cNvSpPr txBox="1">
            <a:spLocks/>
          </p:cNvSpPr>
          <p:nvPr/>
        </p:nvSpPr>
        <p:spPr>
          <a:xfrm>
            <a:off x="2985495" y="4890850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Kết luận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07C762-0767-4692-ADBA-270D4ECAF0BE}"/>
              </a:ext>
            </a:extLst>
          </p:cNvPr>
          <p:cNvSpPr/>
          <p:nvPr/>
        </p:nvSpPr>
        <p:spPr>
          <a:xfrm>
            <a:off x="2340036" y="4962809"/>
            <a:ext cx="412376" cy="405638"/>
          </a:xfrm>
          <a:prstGeom prst="ellipse">
            <a:avLst/>
          </a:prstGeom>
          <a:solidFill>
            <a:srgbClr val="00A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Readex Pro" panose="020B0604020202020204" charset="-78"/>
                <a:ea typeface="+mj-ea"/>
                <a:cs typeface="Readex Pro" panose="020B0604020202020204" charset="-78"/>
              </a:rPr>
              <a:t>5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087FCCD-0A45-48D2-A07D-112656CCE0AD}"/>
              </a:ext>
            </a:extLst>
          </p:cNvPr>
          <p:cNvSpPr txBox="1">
            <a:spLocks/>
          </p:cNvSpPr>
          <p:nvPr/>
        </p:nvSpPr>
        <p:spPr>
          <a:xfrm>
            <a:off x="2985495" y="1966128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Đặt vấn đề</a:t>
            </a:r>
          </a:p>
        </p:txBody>
      </p:sp>
    </p:spTree>
    <p:extLst>
      <p:ext uri="{BB962C8B-B14F-4D97-AF65-F5344CB8AC3E}">
        <p14:creationId xmlns:p14="http://schemas.microsoft.com/office/powerpoint/2010/main" val="220335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ĐẶT VẤN ĐỀ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90"/>
            <a:ext cx="10515600" cy="160218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Sự nóng lên toàn cầu đang ảnh hưởng đến nhiều </a:t>
            </a:r>
            <a:r>
              <a:rPr lang="en-US"/>
              <a:t>khía cạnh</a:t>
            </a:r>
            <a:r>
              <a:rPr lang="vi-VN"/>
              <a:t> của cuộc sống</a:t>
            </a:r>
          </a:p>
          <a:p>
            <a:r>
              <a:rPr lang="en-US">
                <a:sym typeface="Wingdings" panose="05000000000000000000" pitchFamily="2" charset="2"/>
              </a:rPr>
              <a:t>	 </a:t>
            </a:r>
            <a:r>
              <a:rPr lang="en-US"/>
              <a:t> </a:t>
            </a:r>
            <a:r>
              <a:rPr lang="vi-VN"/>
              <a:t>Dẫn đến việc kiểm soát nguồn nước ngày càng được quan </a:t>
            </a:r>
            <a:r>
              <a:rPr lang="en-US"/>
              <a:t>	</a:t>
            </a:r>
            <a:r>
              <a:rPr lang="vi-VN"/>
              <a:t>tâm</a:t>
            </a:r>
            <a:r>
              <a:rPr lang="en-US"/>
              <a:t> </a:t>
            </a:r>
            <a:r>
              <a:rPr lang="vi-VN"/>
              <a:t>và đặt ra thách thức cho các cơ quan chức năng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70215D-14BB-4DAF-A2A6-D65245A7B13C}"/>
              </a:ext>
            </a:extLst>
          </p:cNvPr>
          <p:cNvSpPr txBox="1">
            <a:spLocks/>
          </p:cNvSpPr>
          <p:nvPr/>
        </p:nvSpPr>
        <p:spPr>
          <a:xfrm>
            <a:off x="838200" y="3426507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Phân tích và giám sát sự thay đổi của các vùng nước theo thời gian là một trong những nhiệm vụ quan trọng.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6F847E-583D-44CC-828B-AFE7C8C5B52E}"/>
              </a:ext>
            </a:extLst>
          </p:cNvPr>
          <p:cNvSpPr/>
          <p:nvPr/>
        </p:nvSpPr>
        <p:spPr>
          <a:xfrm>
            <a:off x="838199" y="4428566"/>
            <a:ext cx="10515599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vi-VN" sz="2400">
                <a:latin typeface="Readex Pro" pitchFamily="2" charset="-78"/>
                <a:cs typeface="Readex Pro" pitchFamily="2" charset="-78"/>
              </a:rPr>
              <a:t>Việc xác định vùng nước dựa vào ảnh viễn thám đã cho thấy khá hiệu quả.</a:t>
            </a:r>
            <a:endParaRPr lang="en-US" sz="2400">
              <a:latin typeface="Readex Pro" pitchFamily="2" charset="-78"/>
              <a:cs typeface="Readex Pro" pitchFamily="2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D2429F-8142-4C94-9737-6AF0C53D6BF6}"/>
              </a:ext>
            </a:extLst>
          </p:cNvPr>
          <p:cNvSpPr/>
          <p:nvPr/>
        </p:nvSpPr>
        <p:spPr>
          <a:xfrm>
            <a:off x="838199" y="5409245"/>
            <a:ext cx="10515598" cy="120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Tuy nhiên, việc nghiên cứu, đánh giá với dữ liệu này gây ra nhiều khó khăn cho nhóm nghiên cứu.</a:t>
            </a:r>
          </a:p>
        </p:txBody>
      </p:sp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ĐẶT VẤN ĐỀ (tt.)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70215D-14BB-4DAF-A2A6-D65245A7B13C}"/>
              </a:ext>
            </a:extLst>
          </p:cNvPr>
          <p:cNvSpPr txBox="1">
            <a:spLocks/>
          </p:cNvSpPr>
          <p:nvPr/>
        </p:nvSpPr>
        <p:spPr>
          <a:xfrm>
            <a:off x="838197" y="2828835"/>
            <a:ext cx="10515600" cy="900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/>
              <a:t>Nhiệm vụ phân đoạn ảnh mang lại hiệu quả đáng kể trong lĩnh vực viễn thám. 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6F847E-583D-44CC-828B-AFE7C8C5B52E}"/>
              </a:ext>
            </a:extLst>
          </p:cNvPr>
          <p:cNvSpPr/>
          <p:nvPr/>
        </p:nvSpPr>
        <p:spPr>
          <a:xfrm>
            <a:off x="838198" y="1622350"/>
            <a:ext cx="10515599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Cần đề xuất một ph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ơng pháp giúp hỗ trợ trong công tác viễn thám cũng nh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 xác định vùng n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ớc một cách dễ dàng h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ơ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0389FC-87AE-4316-87FA-B8A4A1349755}"/>
              </a:ext>
            </a:extLst>
          </p:cNvPr>
          <p:cNvSpPr/>
          <p:nvPr/>
        </p:nvSpPr>
        <p:spPr>
          <a:xfrm>
            <a:off x="838197" y="4104806"/>
            <a:ext cx="10515600" cy="120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vi-VN" sz="2400">
                <a:latin typeface="Readex Pro" pitchFamily="2" charset="-78"/>
                <a:cs typeface="Readex Pro" pitchFamily="2" charset="-78"/>
              </a:rPr>
              <a:t>Điều này giúp các nhà nghiên cứu xác định lưu vực nước trên ảnh vệ tinh dễ dàng hơn.</a:t>
            </a:r>
            <a:endParaRPr lang="en-US" sz="2400">
              <a:latin typeface="Readex Pro" pitchFamily="2" charset="-78"/>
              <a:cs typeface="Readex P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6839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ĐẶT VẤN ĐỀ (tt.)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70215D-14BB-4DAF-A2A6-D65245A7B13C}"/>
              </a:ext>
            </a:extLst>
          </p:cNvPr>
          <p:cNvSpPr txBox="1">
            <a:spLocks/>
          </p:cNvSpPr>
          <p:nvPr/>
        </p:nvSpPr>
        <p:spPr>
          <a:xfrm>
            <a:off x="838197" y="2828835"/>
            <a:ext cx="10515600" cy="900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Nhiệm vụ phân đoạn ảnh mang lại hiệu quả đáng kể trong lĩnh vực viễn thám. 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6F847E-583D-44CC-828B-AFE7C8C5B52E}"/>
              </a:ext>
            </a:extLst>
          </p:cNvPr>
          <p:cNvSpPr/>
          <p:nvPr/>
        </p:nvSpPr>
        <p:spPr>
          <a:xfrm>
            <a:off x="838198" y="1622350"/>
            <a:ext cx="10515599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Cần đề xuất một ph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ơng pháp giúp hỗ trợ trong công tác viễn thám cũng nh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 xác định vùng n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ớc một cách dễ dàng h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ơ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0389FC-87AE-4316-87FA-B8A4A1349755}"/>
              </a:ext>
            </a:extLst>
          </p:cNvPr>
          <p:cNvSpPr/>
          <p:nvPr/>
        </p:nvSpPr>
        <p:spPr>
          <a:xfrm>
            <a:off x="838197" y="4104806"/>
            <a:ext cx="10515600" cy="120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vi-VN" sz="2400">
                <a:latin typeface="Readex Pro" pitchFamily="2" charset="-78"/>
                <a:cs typeface="Readex Pro" pitchFamily="2" charset="-78"/>
              </a:rPr>
              <a:t>Điều này giúp các nhà nghiên cứu xác định lưu vực nước trên ảnh vệ tinh dễ dàng hơn.</a:t>
            </a:r>
            <a:endParaRPr lang="en-US" sz="2400">
              <a:latin typeface="Readex Pro" pitchFamily="2" charset="-78"/>
              <a:cs typeface="Readex P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1058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NGHIÊN CỨU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00DD47-670E-4116-9176-31582EFB46E0}"/>
              </a:ext>
            </a:extLst>
          </p:cNvPr>
          <p:cNvSpPr/>
          <p:nvPr/>
        </p:nvSpPr>
        <p:spPr>
          <a:xfrm>
            <a:off x="838200" y="1828817"/>
            <a:ext cx="10224247" cy="887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Phương pháp phân đoạn hình ảnh và hiệu quả đối với lĩnh vực vệ tinh viễn thám.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164CC-618A-4F54-8980-229B196947EE}"/>
              </a:ext>
            </a:extLst>
          </p:cNvPr>
          <p:cNvSpPr/>
          <p:nvPr/>
        </p:nvSpPr>
        <p:spPr>
          <a:xfrm>
            <a:off x="838200" y="2985256"/>
            <a:ext cx="10224247" cy="81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Mô hình phân đoạn đ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ợc áp dụng.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3B1D6D-9B17-4DC5-B471-0A55D5D6C1BA}"/>
              </a:ext>
            </a:extLst>
          </p:cNvPr>
          <p:cNvSpPr/>
          <p:nvPr/>
        </p:nvSpPr>
        <p:spPr>
          <a:xfrm>
            <a:off x="838199" y="3872762"/>
            <a:ext cx="10224247" cy="81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Các b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ớc xử lý hình ảnh, ảnh h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ởng đến hiệu quả phân đoạn.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E11B0-DFA1-437B-B702-92167C751182}"/>
              </a:ext>
            </a:extLst>
          </p:cNvPr>
          <p:cNvSpPr/>
          <p:nvPr/>
        </p:nvSpPr>
        <p:spPr>
          <a:xfrm>
            <a:off x="838198" y="4805092"/>
            <a:ext cx="10224247" cy="81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>
                <a:latin typeface="Readex Pro" pitchFamily="2" charset="-78"/>
                <a:cs typeface="Readex Pro" pitchFamily="2" charset="-78"/>
              </a:rPr>
              <a:t>Các kỹ thuật tăng c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ờng hình ảnh đ</a:t>
            </a:r>
            <a:r>
              <a:rPr lang="vi-VN" sz="2400">
                <a:latin typeface="Readex Pro" pitchFamily="2" charset="-78"/>
                <a:cs typeface="Readex Pro" pitchFamily="2" charset="-78"/>
              </a:rPr>
              <a:t>ư</a:t>
            </a:r>
            <a:r>
              <a:rPr lang="en-US" sz="2400">
                <a:latin typeface="Readex Pro" pitchFamily="2" charset="-78"/>
                <a:cs typeface="Readex Pro" pitchFamily="2" charset="-78"/>
              </a:rPr>
              <a:t>ợc áp dụng</a:t>
            </a:r>
          </a:p>
        </p:txBody>
      </p:sp>
    </p:spTree>
    <p:extLst>
      <p:ext uri="{BB962C8B-B14F-4D97-AF65-F5344CB8AC3E}">
        <p14:creationId xmlns:p14="http://schemas.microsoft.com/office/powerpoint/2010/main" val="373886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F5FAE-7991-4173-BEBF-A6A1099EF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32" y="481806"/>
            <a:ext cx="3655609" cy="1571111"/>
          </a:xfrm>
        </p:spPr>
        <p:txBody>
          <a:bodyPr/>
          <a:lstStyle/>
          <a:p>
            <a:r>
              <a:rPr lang="en-US" sz="3600"/>
              <a:t>PH</a:t>
            </a:r>
            <a:r>
              <a:rPr lang="vi-VN" sz="3600"/>
              <a:t>Ư</a:t>
            </a:r>
            <a:r>
              <a:rPr lang="en-US" sz="3600"/>
              <a:t>ƠNG PHÁP NGHIÊN CỨU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98288-94E8-4119-B980-C9FB00A71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64" y="170329"/>
            <a:ext cx="6015318" cy="5867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9E5ED-61C9-4B9B-AC8A-72B7F6E8C4AB}"/>
              </a:ext>
            </a:extLst>
          </p:cNvPr>
          <p:cNvSpPr txBox="1"/>
          <p:nvPr/>
        </p:nvSpPr>
        <p:spPr>
          <a:xfrm>
            <a:off x="4908177" y="6166836"/>
            <a:ext cx="5463454" cy="37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1. Tổng quan ph</a:t>
            </a:r>
            <a:r>
              <a:rPr lang="vi-VN" i="1">
                <a:latin typeface="Readex Pro" panose="020B0604020202020204" charset="-78"/>
                <a:cs typeface="Readex Pro" panose="020B0604020202020204" charset="-78"/>
              </a:rPr>
              <a:t>ư</a:t>
            </a:r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ơng pháp nghiên cứu</a:t>
            </a:r>
          </a:p>
        </p:txBody>
      </p:sp>
    </p:spTree>
    <p:extLst>
      <p:ext uri="{BB962C8B-B14F-4D97-AF65-F5344CB8AC3E}">
        <p14:creationId xmlns:p14="http://schemas.microsoft.com/office/powerpoint/2010/main" val="11908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</a:t>
            </a:r>
            <a:r>
              <a:rPr lang="vi-VN"/>
              <a:t>Ư</a:t>
            </a:r>
            <a:r>
              <a:rPr lang="en-US"/>
              <a:t>ƠNG PHÁP NGHIÊN CỨU (tt.)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CCB80-41D6-4EFE-981A-C574E09FD0D6}"/>
              </a:ext>
            </a:extLst>
          </p:cNvPr>
          <p:cNvSpPr txBox="1">
            <a:spLocks/>
          </p:cNvSpPr>
          <p:nvPr/>
        </p:nvSpPr>
        <p:spPr>
          <a:xfrm>
            <a:off x="838200" y="1301586"/>
            <a:ext cx="8487634" cy="5495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Dữ liệu thực nghiệm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32EC4E-EA3C-486B-9EAC-B3DEA3F66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6751"/>
            <a:ext cx="4881465" cy="41802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/>
              <a:t>Bộ dữ liệu: Harmonized Sentinel-2 dataset từ Google Earth Engine (GEE)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/>
              <a:t>Khu vực: Cộng hòa Séc, bao gồm phía Nam Bohemian.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/>
              <a:t>Đối t</a:t>
            </a:r>
            <a:r>
              <a:rPr lang="vi-VN"/>
              <a:t>ư</a:t>
            </a:r>
            <a:r>
              <a:rPr lang="en-US"/>
              <a:t>ợng: ao, hồ, sông, suối.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/>
              <a:t> “TIFF” file format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PNG format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298E8-3D1D-4C91-A23D-F31A1C9CF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35" y="1851142"/>
            <a:ext cx="4994985" cy="2982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9C04AD-A7F7-4BF7-9329-1F9BB918530F}"/>
              </a:ext>
            </a:extLst>
          </p:cNvPr>
          <p:cNvSpPr txBox="1"/>
          <p:nvPr/>
        </p:nvSpPr>
        <p:spPr>
          <a:xfrm>
            <a:off x="6472337" y="4941544"/>
            <a:ext cx="587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eadex Pro" panose="020B0604020202020204" charset="-78"/>
                <a:cs typeface="Readex Pro" panose="020B0604020202020204" charset="-78"/>
              </a:rPr>
              <a:t>Hình 2. Khu vực nghiên cứu thể hiện qua bản đồ</a:t>
            </a:r>
          </a:p>
        </p:txBody>
      </p:sp>
    </p:spTree>
    <p:extLst>
      <p:ext uri="{BB962C8B-B14F-4D97-AF65-F5344CB8AC3E}">
        <p14:creationId xmlns:p14="http://schemas.microsoft.com/office/powerpoint/2010/main" val="296967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5019</TotalTime>
  <Words>1728</Words>
  <Application>Microsoft Office PowerPoint</Application>
  <PresentationFormat>Widescreen</PresentationFormat>
  <Paragraphs>249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Readex Pro</vt:lpstr>
      <vt:lpstr>Cambria Math</vt:lpstr>
      <vt:lpstr>K2D</vt:lpstr>
      <vt:lpstr>Calibri Light</vt:lpstr>
      <vt:lpstr>Wingdings</vt:lpstr>
      <vt:lpstr>Barlow</vt:lpstr>
      <vt:lpstr>Office Theme</vt:lpstr>
      <vt:lpstr>Custom Design</vt:lpstr>
      <vt:lpstr>Đánh giá hiệu năng và độ bền vững của các giải pháp học sâu trong phát hiện xâm nhập trên các môi trường mạng không đồng nhất</vt:lpstr>
      <vt:lpstr>Đánh giá hiệu năng và độ bền vững của các giải pháp học sâu trong phát hiện xâm nhập trên các môi trường mạng không đồng nhất</vt:lpstr>
      <vt:lpstr>NỘI DUNG BÁO CÁO</vt:lpstr>
      <vt:lpstr>ĐẶT VẤN ĐỀ</vt:lpstr>
      <vt:lpstr>ĐẶT VẤN ĐỀ (tt.)</vt:lpstr>
      <vt:lpstr>ĐẶT VẤN ĐỀ (tt.)</vt:lpstr>
      <vt:lpstr>NỘI DUNG NGHIÊN CỨU</vt:lpstr>
      <vt:lpstr>PHƯƠNG PHÁP NGHIÊN CỨU</vt:lpstr>
      <vt:lpstr>PHƯƠNG PHÁP NGHIÊN CỨU (tt.)</vt:lpstr>
      <vt:lpstr>PHƯƠNG PHÁP NGHIÊN CỨU (tt.)</vt:lpstr>
      <vt:lpstr>PowerPoint Presentation</vt:lpstr>
      <vt:lpstr>PHƯƠNG PHÁP NGHIÊN CỨU (tt.)</vt:lpstr>
      <vt:lpstr>PHƯƠNG PHÁP NGHIÊN CỨU (tt.)</vt:lpstr>
      <vt:lpstr>PHƯƠNG PHÁP NGHIÊN CỨU (tt.)</vt:lpstr>
      <vt:lpstr>PHƯƠNG PHÁP NGHIÊN CỨU (tt.)</vt:lpstr>
      <vt:lpstr>KẾT QUẢ THỰC NGHIỆM</vt:lpstr>
      <vt:lpstr>KẾT QUẢ THỰC NGHIỆM (tt.)</vt:lpstr>
      <vt:lpstr>KẾT QUẢ THỰC NGHIỆM (tt.)</vt:lpstr>
      <vt:lpstr>KẾT QUẢ THỰC NGHIỆM (tt.)</vt:lpstr>
      <vt:lpstr>KẾT QUẢ THỰC NGHIỆM (tt.)</vt:lpstr>
      <vt:lpstr>KẾT QUẢ THỰC NGHIỆM (tt.)</vt:lpstr>
      <vt:lpstr>KẾT QUẢ THỰC NGHIỆM (tt.)</vt:lpstr>
      <vt:lpstr>KẾT QUẢ THỰC NGHIỆM (tt.)</vt:lpstr>
      <vt:lpstr>KẾT LUẬN</vt:lpstr>
      <vt:lpstr>KẾT LUẬN</vt:lpstr>
      <vt:lpstr>CÁM ƠN QUÝ THẦY CÔ ĐÃ LẮNG NGHE</vt:lpstr>
    </vt:vector>
  </TitlesOfParts>
  <Company>Can 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user</cp:lastModifiedBy>
  <cp:revision>247</cp:revision>
  <dcterms:created xsi:type="dcterms:W3CDTF">2022-07-01T08:15:51Z</dcterms:created>
  <dcterms:modified xsi:type="dcterms:W3CDTF">2025-07-31T10:30:04Z</dcterms:modified>
</cp:coreProperties>
</file>